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9" r:id="rId4"/>
  </p:sldMasterIdLst>
  <p:notesMasterIdLst>
    <p:notesMasterId r:id="rId22"/>
  </p:notesMasterIdLst>
  <p:sldIdLst>
    <p:sldId id="500" r:id="rId5"/>
    <p:sldId id="517" r:id="rId6"/>
    <p:sldId id="501" r:id="rId7"/>
    <p:sldId id="502" r:id="rId8"/>
    <p:sldId id="504" r:id="rId9"/>
    <p:sldId id="505" r:id="rId10"/>
    <p:sldId id="506" r:id="rId11"/>
    <p:sldId id="513" r:id="rId12"/>
    <p:sldId id="507" r:id="rId13"/>
    <p:sldId id="508" r:id="rId14"/>
    <p:sldId id="518" r:id="rId15"/>
    <p:sldId id="519" r:id="rId16"/>
    <p:sldId id="509" r:id="rId17"/>
    <p:sldId id="510" r:id="rId18"/>
    <p:sldId id="516" r:id="rId19"/>
    <p:sldId id="511" r:id="rId20"/>
    <p:sldId id="512" r:id="rId21"/>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E88D99F3-BA99-4265-98E2-A7C1C33A269A}">
          <p14:sldIdLst>
            <p14:sldId id="500"/>
            <p14:sldId id="517"/>
            <p14:sldId id="501"/>
            <p14:sldId id="502"/>
            <p14:sldId id="504"/>
            <p14:sldId id="505"/>
            <p14:sldId id="506"/>
            <p14:sldId id="513"/>
            <p14:sldId id="507"/>
            <p14:sldId id="508"/>
            <p14:sldId id="518"/>
            <p14:sldId id="519"/>
            <p14:sldId id="509"/>
            <p14:sldId id="510"/>
            <p14:sldId id="516"/>
            <p14:sldId id="511"/>
            <p14:sldId id="512"/>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len Thomson" initials="HT" lastIdx="2" clrIdx="0">
    <p:extLst>
      <p:ext uri="{19B8F6BF-5375-455C-9EA6-DF929625EA0E}">
        <p15:presenceInfo xmlns:p15="http://schemas.microsoft.com/office/powerpoint/2012/main" userId="S-1-5-21-2963343031-3307810025-1048103600-274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636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0" d="100"/>
          <a:sy n="70" d="100"/>
        </p:scale>
        <p:origin x="702"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commentAuthors" Target="commentAuthors.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ather Brodie-Shaw (Bradwell Village)" userId="1b341ebe-127c-4c75-ab52-2cd8276d1380" providerId="ADAL" clId="{5F8EA837-43A9-4589-B4A7-3A8D1D174BFE}"/>
    <pc:docChg chg="modSld">
      <pc:chgData name="Heather Brodie-Shaw (Bradwell Village)" userId="1b341ebe-127c-4c75-ab52-2cd8276d1380" providerId="ADAL" clId="{5F8EA837-43A9-4589-B4A7-3A8D1D174BFE}" dt="2025-10-08T08:42:53.760" v="57" actId="20577"/>
      <pc:docMkLst>
        <pc:docMk/>
      </pc:docMkLst>
      <pc:sldChg chg="modSp mod">
        <pc:chgData name="Heather Brodie-Shaw (Bradwell Village)" userId="1b341ebe-127c-4c75-ab52-2cd8276d1380" providerId="ADAL" clId="{5F8EA837-43A9-4589-B4A7-3A8D1D174BFE}" dt="2025-10-08T08:41:42.865" v="27" actId="20577"/>
        <pc:sldMkLst>
          <pc:docMk/>
          <pc:sldMk cId="3745491345" sldId="507"/>
        </pc:sldMkLst>
        <pc:spChg chg="mod">
          <ac:chgData name="Heather Brodie-Shaw (Bradwell Village)" userId="1b341ebe-127c-4c75-ab52-2cd8276d1380" providerId="ADAL" clId="{5F8EA837-43A9-4589-B4A7-3A8D1D174BFE}" dt="2025-10-08T08:41:42.865" v="27" actId="20577"/>
          <ac:spMkLst>
            <pc:docMk/>
            <pc:sldMk cId="3745491345" sldId="507"/>
            <ac:spMk id="2" creationId="{FCA01A9D-0B8C-4212-BA1D-DB17451A2B26}"/>
          </ac:spMkLst>
        </pc:spChg>
      </pc:sldChg>
      <pc:sldChg chg="modSp mod">
        <pc:chgData name="Heather Brodie-Shaw (Bradwell Village)" userId="1b341ebe-127c-4c75-ab52-2cd8276d1380" providerId="ADAL" clId="{5F8EA837-43A9-4589-B4A7-3A8D1D174BFE}" dt="2025-10-08T08:42:53.760" v="57" actId="20577"/>
        <pc:sldMkLst>
          <pc:docMk/>
          <pc:sldMk cId="2553429141" sldId="510"/>
        </pc:sldMkLst>
        <pc:spChg chg="mod">
          <ac:chgData name="Heather Brodie-Shaw (Bradwell Village)" userId="1b341ebe-127c-4c75-ab52-2cd8276d1380" providerId="ADAL" clId="{5F8EA837-43A9-4589-B4A7-3A8D1D174BFE}" dt="2025-10-08T08:42:53.760" v="57" actId="20577"/>
          <ac:spMkLst>
            <pc:docMk/>
            <pc:sldMk cId="2553429141" sldId="510"/>
            <ac:spMk id="3" creationId="{CC448965-9B01-4B20-8563-FC7F4D132F6C}"/>
          </ac:spMkLst>
        </pc:spChg>
      </pc:sldChg>
      <pc:sldChg chg="modSp mod">
        <pc:chgData name="Heather Brodie-Shaw (Bradwell Village)" userId="1b341ebe-127c-4c75-ab52-2cd8276d1380" providerId="ADAL" clId="{5F8EA837-43A9-4589-B4A7-3A8D1D174BFE}" dt="2025-10-08T08:41:10.418" v="6" actId="20577"/>
        <pc:sldMkLst>
          <pc:docMk/>
          <pc:sldMk cId="1901719885" sldId="517"/>
        </pc:sldMkLst>
        <pc:spChg chg="mod">
          <ac:chgData name="Heather Brodie-Shaw (Bradwell Village)" userId="1b341ebe-127c-4c75-ab52-2cd8276d1380" providerId="ADAL" clId="{5F8EA837-43A9-4589-B4A7-3A8D1D174BFE}" dt="2025-10-08T08:41:10.418" v="6" actId="20577"/>
          <ac:spMkLst>
            <pc:docMk/>
            <pc:sldMk cId="1901719885" sldId="517"/>
            <ac:spMk id="3" creationId="{804223AD-FFDF-434B-9D5E-36C4B6EE7C4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4045FF1D-ABA0-498E-8D42-3E144C86D8BD}" type="datetimeFigureOut">
              <a:rPr lang="en-GB" smtClean="0"/>
              <a:t>08/10/2025</a:t>
            </a:fld>
            <a:endParaRPr lang="en-GB" dirty="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CE7DA38E-25BF-4A60-9E0A-ABDF7B480AD6}" type="slidenum">
              <a:rPr lang="en-GB" smtClean="0"/>
              <a:t>‹#›</a:t>
            </a:fld>
            <a:endParaRPr lang="en-GB" dirty="0"/>
          </a:p>
        </p:txBody>
      </p:sp>
    </p:spTree>
    <p:extLst>
      <p:ext uri="{BB962C8B-B14F-4D97-AF65-F5344CB8AC3E}">
        <p14:creationId xmlns:p14="http://schemas.microsoft.com/office/powerpoint/2010/main" val="4935069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549CC47-8031-4C39-9B46-C644732EF49D}" type="slidenum">
              <a:rPr lang="en-GB" smtClean="0"/>
              <a:pPr/>
              <a:t>1</a:t>
            </a:fld>
            <a:endParaRPr lang="en-GB" dirty="0"/>
          </a:p>
        </p:txBody>
      </p:sp>
    </p:spTree>
    <p:extLst>
      <p:ext uri="{BB962C8B-B14F-4D97-AF65-F5344CB8AC3E}">
        <p14:creationId xmlns:p14="http://schemas.microsoft.com/office/powerpoint/2010/main" val="37412759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61ABAFE-C0F9-4589-980F-39F45E0B7E91}" type="datetimeFigureOut">
              <a:rPr lang="en-GB" smtClean="0"/>
              <a:t>08/10/2025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74FDA7D-464B-4597-AA89-6E611E286AA7}" type="slidenum">
              <a:rPr lang="en-GB" smtClean="0"/>
              <a:t>‹#›</a:t>
            </a:fld>
            <a:endParaRPr lang="en-GB" dirty="0"/>
          </a:p>
        </p:txBody>
      </p:sp>
    </p:spTree>
    <p:extLst>
      <p:ext uri="{BB962C8B-B14F-4D97-AF65-F5344CB8AC3E}">
        <p14:creationId xmlns:p14="http://schemas.microsoft.com/office/powerpoint/2010/main" val="17685596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1ABAFE-C0F9-4589-980F-39F45E0B7E91}" type="datetimeFigureOut">
              <a:rPr lang="en-GB" smtClean="0"/>
              <a:t>08/10/2025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74FDA7D-464B-4597-AA89-6E611E286AA7}" type="slidenum">
              <a:rPr lang="en-GB" smtClean="0"/>
              <a:t>‹#›</a:t>
            </a:fld>
            <a:endParaRPr lang="en-GB" dirty="0"/>
          </a:p>
        </p:txBody>
      </p:sp>
    </p:spTree>
    <p:extLst>
      <p:ext uri="{BB962C8B-B14F-4D97-AF65-F5344CB8AC3E}">
        <p14:creationId xmlns:p14="http://schemas.microsoft.com/office/powerpoint/2010/main" val="26748838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61ABAFE-C0F9-4589-980F-39F45E0B7E91}" type="datetimeFigureOut">
              <a:rPr lang="en-GB" smtClean="0"/>
              <a:t>08/10/2025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74FDA7D-464B-4597-AA89-6E611E286AA7}" type="slidenum">
              <a:rPr lang="en-GB" smtClean="0"/>
              <a:t>‹#›</a:t>
            </a:fld>
            <a:endParaRPr lang="en-GB" dirty="0"/>
          </a:p>
        </p:txBody>
      </p:sp>
    </p:spTree>
    <p:extLst>
      <p:ext uri="{BB962C8B-B14F-4D97-AF65-F5344CB8AC3E}">
        <p14:creationId xmlns:p14="http://schemas.microsoft.com/office/powerpoint/2010/main" val="2304013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61ABAFE-C0F9-4589-980F-39F45E0B7E91}" type="datetimeFigureOut">
              <a:rPr lang="en-GB" smtClean="0"/>
              <a:t>08/10/2025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874FDA7D-464B-4597-AA89-6E611E286AA7}" type="slidenum">
              <a:rPr lang="en-GB" smtClean="0"/>
              <a:t>‹#›</a:t>
            </a:fld>
            <a:endParaRPr lang="en-GB" dirty="0"/>
          </a:p>
        </p:txBody>
      </p:sp>
    </p:spTree>
    <p:extLst>
      <p:ext uri="{BB962C8B-B14F-4D97-AF65-F5344CB8AC3E}">
        <p14:creationId xmlns:p14="http://schemas.microsoft.com/office/powerpoint/2010/main" val="28343481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61ABAFE-C0F9-4589-980F-39F45E0B7E91}" type="datetimeFigureOut">
              <a:rPr lang="en-GB" smtClean="0"/>
              <a:t>08/10/2025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874FDA7D-464B-4597-AA89-6E611E286AA7}" type="slidenum">
              <a:rPr lang="en-GB" smtClean="0"/>
              <a:t>‹#›</a:t>
            </a:fld>
            <a:endParaRPr lang="en-GB" dirty="0"/>
          </a:p>
        </p:txBody>
      </p:sp>
    </p:spTree>
    <p:extLst>
      <p:ext uri="{BB962C8B-B14F-4D97-AF65-F5344CB8AC3E}">
        <p14:creationId xmlns:p14="http://schemas.microsoft.com/office/powerpoint/2010/main" val="10719451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61ABAFE-C0F9-4589-980F-39F45E0B7E91}" type="datetimeFigureOut">
              <a:rPr lang="en-GB" smtClean="0"/>
              <a:t>08/10/2025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874FDA7D-464B-4597-AA89-6E611E286AA7}" type="slidenum">
              <a:rPr lang="en-GB" smtClean="0"/>
              <a:t>‹#›</a:t>
            </a:fld>
            <a:endParaRPr lang="en-GB" dirty="0"/>
          </a:p>
        </p:txBody>
      </p:sp>
    </p:spTree>
    <p:extLst>
      <p:ext uri="{BB962C8B-B14F-4D97-AF65-F5344CB8AC3E}">
        <p14:creationId xmlns:p14="http://schemas.microsoft.com/office/powerpoint/2010/main" val="34989400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1ABAFE-C0F9-4589-980F-39F45E0B7E91}" type="datetimeFigureOut">
              <a:rPr lang="en-GB" smtClean="0"/>
              <a:t>08/10/2025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874FDA7D-464B-4597-AA89-6E611E286AA7}" type="slidenum">
              <a:rPr lang="en-GB" smtClean="0"/>
              <a:t>‹#›</a:t>
            </a:fld>
            <a:endParaRPr lang="en-GB" dirty="0"/>
          </a:p>
        </p:txBody>
      </p:sp>
    </p:spTree>
    <p:extLst>
      <p:ext uri="{BB962C8B-B14F-4D97-AF65-F5344CB8AC3E}">
        <p14:creationId xmlns:p14="http://schemas.microsoft.com/office/powerpoint/2010/main" val="37975012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61ABAFE-C0F9-4589-980F-39F45E0B7E91}" type="datetimeFigureOut">
              <a:rPr lang="en-GB" smtClean="0"/>
              <a:t>08/10/2025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874FDA7D-464B-4597-AA89-6E611E286AA7}" type="slidenum">
              <a:rPr lang="en-GB" smtClean="0"/>
              <a:t>‹#›</a:t>
            </a:fld>
            <a:endParaRPr lang="en-GB" dirty="0"/>
          </a:p>
        </p:txBody>
      </p:sp>
    </p:spTree>
    <p:extLst>
      <p:ext uri="{BB962C8B-B14F-4D97-AF65-F5344CB8AC3E}">
        <p14:creationId xmlns:p14="http://schemas.microsoft.com/office/powerpoint/2010/main" val="15601629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874FDA7D-464B-4597-AA89-6E611E286AA7}" type="slidenum">
              <a:rPr lang="en-GB" smtClean="0"/>
              <a:t>‹#›</a:t>
            </a:fld>
            <a:endParaRPr lang="en-GB" dirty="0"/>
          </a:p>
        </p:txBody>
      </p:sp>
      <p:sp>
        <p:nvSpPr>
          <p:cNvPr id="5" name="Date Placeholder 4"/>
          <p:cNvSpPr>
            <a:spLocks noGrp="1"/>
          </p:cNvSpPr>
          <p:nvPr>
            <p:ph type="dt" sz="half" idx="10"/>
          </p:nvPr>
        </p:nvSpPr>
        <p:spPr/>
        <p:txBody>
          <a:bodyPr/>
          <a:lstStyle/>
          <a:p>
            <a:fld id="{361ABAFE-C0F9-4589-980F-39F45E0B7E91}" type="datetimeFigureOut">
              <a:rPr lang="en-GB" smtClean="0"/>
              <a:t>08/10/2025</a:t>
            </a:fld>
            <a:endParaRPr lang="en-GB" dirty="0"/>
          </a:p>
        </p:txBody>
      </p:sp>
    </p:spTree>
    <p:extLst>
      <p:ext uri="{BB962C8B-B14F-4D97-AF65-F5344CB8AC3E}">
        <p14:creationId xmlns:p14="http://schemas.microsoft.com/office/powerpoint/2010/main" val="6609760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61ABAFE-C0F9-4589-980F-39F45E0B7E91}" type="datetimeFigureOut">
              <a:rPr lang="en-GB" smtClean="0"/>
              <a:t>08/10/2025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74FDA7D-464B-4597-AA89-6E611E286AA7}" type="slidenum">
              <a:rPr lang="en-GB" smtClean="0"/>
              <a:t>‹#›</a:t>
            </a:fld>
            <a:endParaRPr lang="en-GB" dirty="0"/>
          </a:p>
        </p:txBody>
      </p:sp>
    </p:spTree>
    <p:extLst>
      <p:ext uri="{BB962C8B-B14F-4D97-AF65-F5344CB8AC3E}">
        <p14:creationId xmlns:p14="http://schemas.microsoft.com/office/powerpoint/2010/main" val="4030394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61ABAFE-C0F9-4589-980F-39F45E0B7E91}" type="datetimeFigureOut">
              <a:rPr lang="en-GB" smtClean="0"/>
              <a:t>08/10/2025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74FDA7D-464B-4597-AA89-6E611E286AA7}" type="slidenum">
              <a:rPr lang="en-GB" smtClean="0"/>
              <a:t>‹#›</a:t>
            </a:fld>
            <a:endParaRPr lang="en-GB"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566543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61ABAFE-C0F9-4589-980F-39F45E0B7E91}" type="datetimeFigureOut">
              <a:rPr lang="en-GB" smtClean="0"/>
              <a:t>08/10/2025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74FDA7D-464B-4597-AA89-6E611E286AA7}" type="slidenum">
              <a:rPr lang="en-GB" smtClean="0"/>
              <a:t>‹#›</a:t>
            </a:fld>
            <a:endParaRPr lang="en-GB" dirty="0"/>
          </a:p>
        </p:txBody>
      </p:sp>
    </p:spTree>
    <p:extLst>
      <p:ext uri="{BB962C8B-B14F-4D97-AF65-F5344CB8AC3E}">
        <p14:creationId xmlns:p14="http://schemas.microsoft.com/office/powerpoint/2010/main" val="42447585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61ABAFE-C0F9-4589-980F-39F45E0B7E91}" type="datetimeFigureOut">
              <a:rPr lang="en-GB" smtClean="0"/>
              <a:t>08/10/2025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74FDA7D-464B-4597-AA89-6E611E286AA7}" type="slidenum">
              <a:rPr lang="en-GB" smtClean="0"/>
              <a:t>‹#›</a:t>
            </a:fld>
            <a:endParaRPr lang="en-GB"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5572000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61ABAFE-C0F9-4589-980F-39F45E0B7E91}" type="datetimeFigureOut">
              <a:rPr lang="en-GB" smtClean="0"/>
              <a:t>08/10/2025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74FDA7D-464B-4597-AA89-6E611E286AA7}" type="slidenum">
              <a:rPr lang="en-GB" smtClean="0"/>
              <a:t>‹#›</a:t>
            </a:fld>
            <a:endParaRPr lang="en-GB" dirty="0"/>
          </a:p>
        </p:txBody>
      </p:sp>
    </p:spTree>
    <p:extLst>
      <p:ext uri="{BB962C8B-B14F-4D97-AF65-F5344CB8AC3E}">
        <p14:creationId xmlns:p14="http://schemas.microsoft.com/office/powerpoint/2010/main" val="21663240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1ABAFE-C0F9-4589-980F-39F45E0B7E91}" type="datetimeFigureOut">
              <a:rPr lang="en-GB" smtClean="0"/>
              <a:t>08/10/2025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74FDA7D-464B-4597-AA89-6E611E286AA7}" type="slidenum">
              <a:rPr lang="en-GB" smtClean="0"/>
              <a:t>‹#›</a:t>
            </a:fld>
            <a:endParaRPr lang="en-GB" dirty="0"/>
          </a:p>
        </p:txBody>
      </p:sp>
    </p:spTree>
    <p:extLst>
      <p:ext uri="{BB962C8B-B14F-4D97-AF65-F5344CB8AC3E}">
        <p14:creationId xmlns:p14="http://schemas.microsoft.com/office/powerpoint/2010/main" val="15555952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1ABAFE-C0F9-4589-980F-39F45E0B7E91}" type="datetimeFigureOut">
              <a:rPr lang="en-GB" smtClean="0"/>
              <a:t>08/10/2025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74FDA7D-464B-4597-AA89-6E611E286AA7}" type="slidenum">
              <a:rPr lang="en-GB" smtClean="0"/>
              <a:t>‹#›</a:t>
            </a:fld>
            <a:endParaRPr lang="en-GB" dirty="0"/>
          </a:p>
        </p:txBody>
      </p:sp>
    </p:spTree>
    <p:extLst>
      <p:ext uri="{BB962C8B-B14F-4D97-AF65-F5344CB8AC3E}">
        <p14:creationId xmlns:p14="http://schemas.microsoft.com/office/powerpoint/2010/main" val="34917503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61ABAFE-C0F9-4589-980F-39F45E0B7E91}" type="datetimeFigureOut">
              <a:rPr lang="en-GB" smtClean="0"/>
              <a:t>08/10/2025</a:t>
            </a:fld>
            <a:endParaRPr lang="en-GB"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874FDA7D-464B-4597-AA89-6E611E286AA7}" type="slidenum">
              <a:rPr lang="en-GB" smtClean="0"/>
              <a:t>‹#›</a:t>
            </a:fld>
            <a:endParaRPr lang="en-GB" dirty="0"/>
          </a:p>
        </p:txBody>
      </p:sp>
    </p:spTree>
    <p:extLst>
      <p:ext uri="{BB962C8B-B14F-4D97-AF65-F5344CB8AC3E}">
        <p14:creationId xmlns:p14="http://schemas.microsoft.com/office/powerpoint/2010/main" val="568635761"/>
      </p:ext>
    </p:extLst>
  </p:cSld>
  <p:clrMap bg1="lt1" tx1="dk1" bg2="lt2" tx2="dk2" accent1="accent1" accent2="accent2" accent3="accent3" accent4="accent4" accent5="accent5" accent6="accent6" hlink="hlink" folHlink="folHlink"/>
  <p:sldLayoutIdLst>
    <p:sldLayoutId id="2147483780" r:id="rId1"/>
    <p:sldLayoutId id="2147483781"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 id="2147483791" r:id="rId12"/>
    <p:sldLayoutId id="2147483792" r:id="rId13"/>
    <p:sldLayoutId id="2147483793" r:id="rId14"/>
    <p:sldLayoutId id="2147483794" r:id="rId15"/>
    <p:sldLayoutId id="214748379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schoolsandgroups.pgl.co.uk/centres/caythorpe-court/" TargetMode="External"/><Relationship Id="rId2" Type="http://schemas.openxmlformats.org/officeDocument/2006/relationships/hyperlink" Target="https://www.pgl.co.uk/en-gb/international-agents/centres/caythorpe-court?cid=109?ci=Agent3" TargetMode="Externa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mailto:sweetpeas@bvs.ilf.education"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28164" y="736738"/>
            <a:ext cx="8068690" cy="1610808"/>
          </a:xfrm>
          <a:solidFill>
            <a:schemeClr val="bg1"/>
          </a:solidFill>
        </p:spPr>
        <p:txBody>
          <a:bodyPr>
            <a:normAutofit fontScale="90000"/>
          </a:bodyPr>
          <a:lstStyle/>
          <a:p>
            <a:pPr algn="ctr"/>
            <a:r>
              <a:rPr lang="en-GB" dirty="0">
                <a:solidFill>
                  <a:schemeClr val="tx1"/>
                </a:solidFill>
                <a:latin typeface="Calibri" pitchFamily="34" charset="0"/>
                <a:cs typeface="Calibri" pitchFamily="34" charset="0"/>
              </a:rPr>
              <a:t>Year 5 and Year 6 residential</a:t>
            </a:r>
            <a:br>
              <a:rPr lang="en-GB" dirty="0">
                <a:solidFill>
                  <a:schemeClr val="tx1"/>
                </a:solidFill>
                <a:latin typeface="Calibri" pitchFamily="34" charset="0"/>
                <a:cs typeface="Calibri" pitchFamily="34" charset="0"/>
              </a:rPr>
            </a:br>
            <a:r>
              <a:rPr lang="en-GB" dirty="0">
                <a:solidFill>
                  <a:schemeClr val="tx1"/>
                </a:solidFill>
                <a:latin typeface="Calibri" pitchFamily="34" charset="0"/>
                <a:cs typeface="Calibri" pitchFamily="34" charset="0"/>
              </a:rPr>
              <a:t>Wednesday 22</a:t>
            </a:r>
            <a:r>
              <a:rPr lang="en-GB" baseline="30000" dirty="0">
                <a:solidFill>
                  <a:schemeClr val="tx1"/>
                </a:solidFill>
                <a:latin typeface="Calibri" pitchFamily="34" charset="0"/>
                <a:cs typeface="Calibri" pitchFamily="34" charset="0"/>
              </a:rPr>
              <a:t>nd</a:t>
            </a:r>
            <a:r>
              <a:rPr lang="en-GB" dirty="0">
                <a:solidFill>
                  <a:schemeClr val="tx1"/>
                </a:solidFill>
                <a:latin typeface="Calibri" pitchFamily="34" charset="0"/>
                <a:cs typeface="Calibri" pitchFamily="34" charset="0"/>
              </a:rPr>
              <a:t> – Friday 24</a:t>
            </a:r>
            <a:r>
              <a:rPr lang="en-GB" baseline="30000" dirty="0">
                <a:solidFill>
                  <a:schemeClr val="tx1"/>
                </a:solidFill>
                <a:latin typeface="Calibri" pitchFamily="34" charset="0"/>
                <a:cs typeface="Calibri" pitchFamily="34" charset="0"/>
              </a:rPr>
              <a:t>th</a:t>
            </a:r>
            <a:r>
              <a:rPr lang="en-GB" dirty="0">
                <a:solidFill>
                  <a:schemeClr val="tx1"/>
                </a:solidFill>
                <a:latin typeface="Calibri" pitchFamily="34" charset="0"/>
                <a:cs typeface="Calibri" pitchFamily="34" charset="0"/>
              </a:rPr>
              <a:t> October 2025</a:t>
            </a:r>
            <a:br>
              <a:rPr lang="en-GB" dirty="0">
                <a:solidFill>
                  <a:schemeClr val="tx1"/>
                </a:solidFill>
                <a:latin typeface="Calibri" pitchFamily="34" charset="0"/>
                <a:cs typeface="Calibri" pitchFamily="34" charset="0"/>
              </a:rPr>
            </a:br>
            <a:br>
              <a:rPr lang="en-GB" dirty="0">
                <a:solidFill>
                  <a:schemeClr val="tx1"/>
                </a:solidFill>
                <a:latin typeface="Calibri" pitchFamily="34" charset="0"/>
                <a:cs typeface="Calibri" pitchFamily="34" charset="0"/>
              </a:rPr>
            </a:br>
            <a:br>
              <a:rPr lang="en-GB" dirty="0">
                <a:solidFill>
                  <a:schemeClr val="tx1"/>
                </a:solidFill>
                <a:latin typeface="Calibri" pitchFamily="34" charset="0"/>
                <a:cs typeface="Calibri" pitchFamily="34" charset="0"/>
              </a:rPr>
            </a:br>
            <a:r>
              <a:rPr lang="en-GB" dirty="0">
                <a:solidFill>
                  <a:schemeClr val="tx1"/>
                </a:solidFill>
                <a:latin typeface="Calibri" pitchFamily="34" charset="0"/>
                <a:cs typeface="Calibri" pitchFamily="34" charset="0"/>
              </a:rPr>
              <a:t>Parent’s information evening </a:t>
            </a:r>
          </a:p>
        </p:txBody>
      </p:sp>
      <p:pic>
        <p:nvPicPr>
          <p:cNvPr id="7" name="Picture 6">
            <a:extLst>
              <a:ext uri="{FF2B5EF4-FFF2-40B4-BE49-F238E27FC236}">
                <a16:creationId xmlns:a16="http://schemas.microsoft.com/office/drawing/2014/main" id="{06C328B9-2059-40D7-B1E6-507C67F7CE66}"/>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245868" y="161752"/>
            <a:ext cx="1784268" cy="1895425"/>
          </a:xfrm>
          <a:prstGeom prst="rect">
            <a:avLst/>
          </a:prstGeom>
        </p:spPr>
      </p:pic>
      <p:pic>
        <p:nvPicPr>
          <p:cNvPr id="8" name="Picture 7">
            <a:extLst>
              <a:ext uri="{FF2B5EF4-FFF2-40B4-BE49-F238E27FC236}">
                <a16:creationId xmlns:a16="http://schemas.microsoft.com/office/drawing/2014/main" id="{D6251C23-718C-45DC-82A6-7278A77ED241}"/>
              </a:ext>
            </a:extLst>
          </p:cNvPr>
          <p:cNvPicPr>
            <a:picLocks noChangeAspect="1"/>
          </p:cNvPicPr>
          <p:nvPr/>
        </p:nvPicPr>
        <p:blipFill rotWithShape="1">
          <a:blip r:embed="rId4"/>
          <a:srcRect t="3807" r="3340"/>
          <a:stretch/>
        </p:blipFill>
        <p:spPr>
          <a:xfrm>
            <a:off x="536087" y="3963710"/>
            <a:ext cx="3076489" cy="2258389"/>
          </a:xfrm>
          <a:prstGeom prst="rect">
            <a:avLst/>
          </a:prstGeom>
        </p:spPr>
      </p:pic>
      <p:pic>
        <p:nvPicPr>
          <p:cNvPr id="5" name="Picture 4">
            <a:extLst>
              <a:ext uri="{FF2B5EF4-FFF2-40B4-BE49-F238E27FC236}">
                <a16:creationId xmlns:a16="http://schemas.microsoft.com/office/drawing/2014/main" id="{38179D83-E0CE-5030-6841-53DF0628300B}"/>
              </a:ext>
            </a:extLst>
          </p:cNvPr>
          <p:cNvPicPr>
            <a:picLocks noChangeAspect="1"/>
          </p:cNvPicPr>
          <p:nvPr/>
        </p:nvPicPr>
        <p:blipFill>
          <a:blip r:embed="rId5"/>
          <a:stretch>
            <a:fillRect/>
          </a:stretch>
        </p:blipFill>
        <p:spPr>
          <a:xfrm>
            <a:off x="4720926" y="4192049"/>
            <a:ext cx="2048364" cy="1412665"/>
          </a:xfrm>
          <a:prstGeom prst="rect">
            <a:avLst/>
          </a:prstGeom>
        </p:spPr>
      </p:pic>
      <p:pic>
        <p:nvPicPr>
          <p:cNvPr id="1026" name="Picture 2" descr="PGL Caythorpe Court: Year 4 Residential ...">
            <a:extLst>
              <a:ext uri="{FF2B5EF4-FFF2-40B4-BE49-F238E27FC236}">
                <a16:creationId xmlns:a16="http://schemas.microsoft.com/office/drawing/2014/main" id="{8D529D78-0AB0-956E-5713-77F3F272853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52747" y="3862873"/>
            <a:ext cx="4238992" cy="2381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48434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2C1EF-405F-4DBD-B581-4B8EB2DB2255}"/>
              </a:ext>
            </a:extLst>
          </p:cNvPr>
          <p:cNvSpPr>
            <a:spLocks noGrp="1"/>
          </p:cNvSpPr>
          <p:nvPr>
            <p:ph type="title"/>
          </p:nvPr>
        </p:nvSpPr>
        <p:spPr/>
        <p:txBody>
          <a:bodyPr/>
          <a:lstStyle/>
          <a:p>
            <a:r>
              <a:rPr lang="en-GB" dirty="0"/>
              <a:t>Staff attending the residential</a:t>
            </a:r>
          </a:p>
        </p:txBody>
      </p:sp>
      <p:sp>
        <p:nvSpPr>
          <p:cNvPr id="3" name="Content Placeholder 2">
            <a:extLst>
              <a:ext uri="{FF2B5EF4-FFF2-40B4-BE49-F238E27FC236}">
                <a16:creationId xmlns:a16="http://schemas.microsoft.com/office/drawing/2014/main" id="{804223AD-FFDF-434B-9D5E-36C4B6EE7C45}"/>
              </a:ext>
            </a:extLst>
          </p:cNvPr>
          <p:cNvSpPr>
            <a:spLocks noGrp="1"/>
          </p:cNvSpPr>
          <p:nvPr>
            <p:ph idx="1"/>
          </p:nvPr>
        </p:nvSpPr>
        <p:spPr>
          <a:xfrm>
            <a:off x="677334" y="1610083"/>
            <a:ext cx="8596668" cy="3880773"/>
          </a:xfrm>
        </p:spPr>
        <p:txBody>
          <a:bodyPr>
            <a:normAutofit/>
          </a:bodyPr>
          <a:lstStyle/>
          <a:p>
            <a:r>
              <a:rPr lang="en-GB" sz="2400" dirty="0"/>
              <a:t>Mrs Brodie-Shaw (Year 4 teacher and visit lead)</a:t>
            </a:r>
          </a:p>
          <a:p>
            <a:r>
              <a:rPr lang="en-GB" sz="2400" dirty="0"/>
              <a:t>Mrs Carlin (Year 6 teacher) </a:t>
            </a:r>
          </a:p>
          <a:p>
            <a:r>
              <a:rPr lang="en-GB" sz="2400" dirty="0"/>
              <a:t>Mrs Branch (SENCO, DSL and SLT) </a:t>
            </a:r>
          </a:p>
          <a:p>
            <a:r>
              <a:rPr lang="en-GB" sz="2400" dirty="0"/>
              <a:t>Mr O’Connor (Sports Coach)</a:t>
            </a:r>
          </a:p>
          <a:p>
            <a:r>
              <a:rPr lang="en-GB" sz="2400" dirty="0"/>
              <a:t>Miss Clarke (Office admin/first aid lead) </a:t>
            </a:r>
          </a:p>
          <a:p>
            <a:r>
              <a:rPr lang="en-GB" sz="2400" dirty="0"/>
              <a:t>Miss Allen (LSA/first aider)</a:t>
            </a:r>
          </a:p>
          <a:p>
            <a:r>
              <a:rPr lang="en-GB" sz="2400" dirty="0"/>
              <a:t>Miss Herbert (LSA)</a:t>
            </a:r>
          </a:p>
          <a:p>
            <a:pPr marL="0" indent="0">
              <a:buNone/>
            </a:pPr>
            <a:endParaRPr lang="en-GB" dirty="0"/>
          </a:p>
          <a:p>
            <a:endParaRPr lang="en-GB" dirty="0"/>
          </a:p>
        </p:txBody>
      </p:sp>
    </p:spTree>
    <p:extLst>
      <p:ext uri="{BB962C8B-B14F-4D97-AF65-F5344CB8AC3E}">
        <p14:creationId xmlns:p14="http://schemas.microsoft.com/office/powerpoint/2010/main" val="19017198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B9EED2-6753-4DDE-9F0C-006165228369}"/>
              </a:ext>
            </a:extLst>
          </p:cNvPr>
          <p:cNvSpPr>
            <a:spLocks noGrp="1"/>
          </p:cNvSpPr>
          <p:nvPr>
            <p:ph type="title"/>
          </p:nvPr>
        </p:nvSpPr>
        <p:spPr>
          <a:xfrm>
            <a:off x="3215261" y="156238"/>
            <a:ext cx="3064241" cy="730170"/>
          </a:xfrm>
        </p:spPr>
        <p:txBody>
          <a:bodyPr/>
          <a:lstStyle/>
          <a:p>
            <a:r>
              <a:rPr lang="en-GB" dirty="0"/>
              <a:t>Our itinerary </a:t>
            </a:r>
          </a:p>
        </p:txBody>
      </p:sp>
      <p:sp>
        <p:nvSpPr>
          <p:cNvPr id="3" name="Content Placeholder 2">
            <a:extLst>
              <a:ext uri="{FF2B5EF4-FFF2-40B4-BE49-F238E27FC236}">
                <a16:creationId xmlns:a16="http://schemas.microsoft.com/office/drawing/2014/main" id="{64577726-0EF1-44C2-8880-454FB2E9D746}"/>
              </a:ext>
            </a:extLst>
          </p:cNvPr>
          <p:cNvSpPr>
            <a:spLocks noGrp="1"/>
          </p:cNvSpPr>
          <p:nvPr>
            <p:ph idx="1"/>
          </p:nvPr>
        </p:nvSpPr>
        <p:spPr>
          <a:xfrm>
            <a:off x="584027" y="950372"/>
            <a:ext cx="10500739" cy="5385114"/>
          </a:xfrm>
          <a:solidFill>
            <a:schemeClr val="bg1"/>
          </a:solidFill>
        </p:spPr>
        <p:txBody>
          <a:bodyPr>
            <a:normAutofit fontScale="85000" lnSpcReduction="20000"/>
          </a:bodyPr>
          <a:lstStyle/>
          <a:p>
            <a:pPr marL="0" indent="0">
              <a:buNone/>
            </a:pPr>
            <a:r>
              <a:rPr lang="en-GB" sz="4100" dirty="0"/>
              <a:t>Wednesday </a:t>
            </a:r>
          </a:p>
          <a:p>
            <a:pPr marL="0" indent="0">
              <a:buNone/>
            </a:pPr>
            <a:endParaRPr lang="en-GB" dirty="0"/>
          </a:p>
          <a:p>
            <a:pPr marL="0" indent="0">
              <a:buNone/>
            </a:pPr>
            <a:r>
              <a:rPr lang="en-GB" dirty="0"/>
              <a:t>The children will need to come into school via the hall at 9.30 am or they can arrive at normal school time. </a:t>
            </a:r>
          </a:p>
          <a:p>
            <a:pPr marL="0" indent="0">
              <a:buNone/>
            </a:pPr>
            <a:r>
              <a:rPr lang="en-GB" dirty="0"/>
              <a:t>The children will need to bring all of their belongings into the hall. </a:t>
            </a:r>
          </a:p>
          <a:p>
            <a:pPr marL="0" indent="0">
              <a:buNone/>
            </a:pPr>
            <a:r>
              <a:rPr lang="en-GB" dirty="0"/>
              <a:t>Please ensure your child brings in a packed lunch, including a reusable water bottle, from home on this day. If your child has a free school meal, we will provide lunch.</a:t>
            </a:r>
          </a:p>
          <a:p>
            <a:pPr marL="0" indent="0">
              <a:buNone/>
            </a:pPr>
            <a:r>
              <a:rPr lang="en-GB" dirty="0"/>
              <a:t>Please do not pack midnight snacks or sweets/chocolate for the coach journeys.</a:t>
            </a:r>
          </a:p>
          <a:p>
            <a:pPr marL="0" indent="0">
              <a:buNone/>
            </a:pPr>
            <a:endParaRPr lang="en-GB" dirty="0"/>
          </a:p>
          <a:p>
            <a:pPr marL="0" indent="0">
              <a:buNone/>
            </a:pPr>
            <a:r>
              <a:rPr lang="en-GB" b="1" dirty="0"/>
              <a:t>Approximately 10:00am coach will depart BVS. </a:t>
            </a:r>
          </a:p>
          <a:p>
            <a:pPr marL="0" indent="0">
              <a:buNone/>
            </a:pPr>
            <a:r>
              <a:rPr lang="en-GB" dirty="0"/>
              <a:t>Children will need a substantial snack to eat before they leave school. </a:t>
            </a:r>
          </a:p>
          <a:p>
            <a:pPr marL="0" indent="0">
              <a:buNone/>
            </a:pPr>
            <a:r>
              <a:rPr lang="en-GB" dirty="0"/>
              <a:t>Arrive at Caythorpe at approximately </a:t>
            </a:r>
            <a:r>
              <a:rPr lang="en-GB" b="1" dirty="0"/>
              <a:t>12:15pm </a:t>
            </a:r>
          </a:p>
          <a:p>
            <a:pPr marL="0" indent="0">
              <a:buNone/>
            </a:pPr>
            <a:r>
              <a:rPr lang="en-GB" dirty="0"/>
              <a:t>Children will eat their lunch when we arrive and get settled. </a:t>
            </a:r>
          </a:p>
          <a:p>
            <a:pPr marL="0" indent="0">
              <a:buNone/>
            </a:pPr>
            <a:r>
              <a:rPr lang="en-GB" dirty="0"/>
              <a:t>Our first activity starts at 2.15 and our second activity at 3.55.</a:t>
            </a:r>
          </a:p>
          <a:p>
            <a:pPr marL="0" indent="0">
              <a:buNone/>
            </a:pPr>
            <a:r>
              <a:rPr lang="en-GB" dirty="0"/>
              <a:t>Dinner approx. 6pm</a:t>
            </a:r>
          </a:p>
          <a:p>
            <a:pPr marL="0" indent="0">
              <a:buNone/>
            </a:pPr>
            <a:r>
              <a:rPr lang="en-GB" dirty="0"/>
              <a:t>Evening Activity (7.30pm – 8.30pm) </a:t>
            </a:r>
          </a:p>
          <a:p>
            <a:pPr marL="0" indent="0">
              <a:buNone/>
            </a:pPr>
            <a:r>
              <a:rPr lang="en-GB" dirty="0"/>
              <a:t>  </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7970337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E678D-68C3-4F03-80DF-0CFC9F325F66}"/>
              </a:ext>
            </a:extLst>
          </p:cNvPr>
          <p:cNvSpPr>
            <a:spLocks noGrp="1"/>
          </p:cNvSpPr>
          <p:nvPr>
            <p:ph type="title"/>
          </p:nvPr>
        </p:nvSpPr>
        <p:spPr>
          <a:xfrm>
            <a:off x="574697" y="115077"/>
            <a:ext cx="8596668" cy="1320800"/>
          </a:xfrm>
        </p:spPr>
        <p:txBody>
          <a:bodyPr/>
          <a:lstStyle/>
          <a:p>
            <a:r>
              <a:rPr lang="en-GB" dirty="0"/>
              <a:t>Schedule for the week </a:t>
            </a:r>
          </a:p>
        </p:txBody>
      </p:sp>
      <p:pic>
        <p:nvPicPr>
          <p:cNvPr id="5" name="Picture 4">
            <a:extLst>
              <a:ext uri="{FF2B5EF4-FFF2-40B4-BE49-F238E27FC236}">
                <a16:creationId xmlns:a16="http://schemas.microsoft.com/office/drawing/2014/main" id="{C9A57957-68C2-5A4F-5601-DC0250A9E511}"/>
              </a:ext>
            </a:extLst>
          </p:cNvPr>
          <p:cNvPicPr>
            <a:picLocks noChangeAspect="1"/>
          </p:cNvPicPr>
          <p:nvPr/>
        </p:nvPicPr>
        <p:blipFill>
          <a:blip r:embed="rId2"/>
          <a:stretch>
            <a:fillRect/>
          </a:stretch>
        </p:blipFill>
        <p:spPr>
          <a:xfrm>
            <a:off x="0" y="862012"/>
            <a:ext cx="12192000" cy="5739291"/>
          </a:xfrm>
          <a:prstGeom prst="rect">
            <a:avLst/>
          </a:prstGeom>
        </p:spPr>
      </p:pic>
    </p:spTree>
    <p:extLst>
      <p:ext uri="{BB962C8B-B14F-4D97-AF65-F5344CB8AC3E}">
        <p14:creationId xmlns:p14="http://schemas.microsoft.com/office/powerpoint/2010/main" val="26671702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D5A4CB-EBC6-4F87-AADB-5AAE274EBB66}"/>
              </a:ext>
            </a:extLst>
          </p:cNvPr>
          <p:cNvSpPr>
            <a:spLocks noGrp="1"/>
          </p:cNvSpPr>
          <p:nvPr>
            <p:ph type="title"/>
          </p:nvPr>
        </p:nvSpPr>
        <p:spPr>
          <a:xfrm>
            <a:off x="538626" y="189238"/>
            <a:ext cx="10531248" cy="1320800"/>
          </a:xfrm>
        </p:spPr>
        <p:txBody>
          <a:bodyPr>
            <a:normAutofit fontScale="90000"/>
          </a:bodyPr>
          <a:lstStyle/>
          <a:p>
            <a:r>
              <a:rPr lang="en-GB" dirty="0"/>
              <a:t>Explore the PGL website to find out more, including a 360 tour and a break down of each activity.</a:t>
            </a:r>
          </a:p>
        </p:txBody>
      </p:sp>
      <p:sp>
        <p:nvSpPr>
          <p:cNvPr id="6" name="TextBox 5"/>
          <p:cNvSpPr txBox="1"/>
          <p:nvPr/>
        </p:nvSpPr>
        <p:spPr>
          <a:xfrm>
            <a:off x="7684477" y="1371600"/>
            <a:ext cx="4044461" cy="1200329"/>
          </a:xfrm>
          <a:prstGeom prst="rect">
            <a:avLst/>
          </a:prstGeom>
          <a:noFill/>
        </p:spPr>
        <p:txBody>
          <a:bodyPr wrap="square" rtlCol="0">
            <a:spAutoFit/>
          </a:bodyPr>
          <a:lstStyle/>
          <a:p>
            <a:r>
              <a:rPr lang="en-GB" dirty="0"/>
              <a:t>You will find a list of activities that can be completed, along with pictures of the buildings, accommodation and activities. </a:t>
            </a:r>
          </a:p>
        </p:txBody>
      </p:sp>
      <p:sp>
        <p:nvSpPr>
          <p:cNvPr id="7" name="TextBox 6">
            <a:extLst>
              <a:ext uri="{FF2B5EF4-FFF2-40B4-BE49-F238E27FC236}">
                <a16:creationId xmlns:a16="http://schemas.microsoft.com/office/drawing/2014/main" id="{0ED67E1F-3B17-5403-BB89-EE65992B237E}"/>
              </a:ext>
            </a:extLst>
          </p:cNvPr>
          <p:cNvSpPr txBox="1"/>
          <p:nvPr/>
        </p:nvSpPr>
        <p:spPr>
          <a:xfrm>
            <a:off x="538626" y="1394652"/>
            <a:ext cx="6103620" cy="646331"/>
          </a:xfrm>
          <a:prstGeom prst="rect">
            <a:avLst/>
          </a:prstGeom>
          <a:noFill/>
        </p:spPr>
        <p:txBody>
          <a:bodyPr wrap="square">
            <a:spAutoFit/>
          </a:bodyPr>
          <a:lstStyle/>
          <a:p>
            <a:r>
              <a:rPr lang="en-GB" dirty="0">
                <a:hlinkClick r:id="rId2"/>
              </a:rPr>
              <a:t>https://www.pgl.co.uk/en-gb/international-agents/centres/caythorpe-court?cid=109?ci=Agent3</a:t>
            </a:r>
            <a:r>
              <a:rPr lang="en-GB" dirty="0"/>
              <a:t> </a:t>
            </a:r>
          </a:p>
        </p:txBody>
      </p:sp>
      <p:sp>
        <p:nvSpPr>
          <p:cNvPr id="9" name="TextBox 8">
            <a:extLst>
              <a:ext uri="{FF2B5EF4-FFF2-40B4-BE49-F238E27FC236}">
                <a16:creationId xmlns:a16="http://schemas.microsoft.com/office/drawing/2014/main" id="{D60C0BE1-071C-EE14-616F-BB40D2F16627}"/>
              </a:ext>
            </a:extLst>
          </p:cNvPr>
          <p:cNvSpPr txBox="1"/>
          <p:nvPr/>
        </p:nvSpPr>
        <p:spPr>
          <a:xfrm>
            <a:off x="228600" y="2248763"/>
            <a:ext cx="6107372" cy="646331"/>
          </a:xfrm>
          <a:prstGeom prst="rect">
            <a:avLst/>
          </a:prstGeom>
          <a:noFill/>
        </p:spPr>
        <p:txBody>
          <a:bodyPr wrap="square">
            <a:spAutoFit/>
          </a:bodyPr>
          <a:lstStyle/>
          <a:p>
            <a:r>
              <a:rPr lang="en-GB" dirty="0">
                <a:hlinkClick r:id="rId3"/>
              </a:rPr>
              <a:t>https://schoolsandgroups.pgl.co.uk/centres/caythorpe-court/</a:t>
            </a:r>
            <a:r>
              <a:rPr lang="en-GB" dirty="0"/>
              <a:t> </a:t>
            </a:r>
          </a:p>
        </p:txBody>
      </p:sp>
      <p:pic>
        <p:nvPicPr>
          <p:cNvPr id="11" name="Picture 10">
            <a:extLst>
              <a:ext uri="{FF2B5EF4-FFF2-40B4-BE49-F238E27FC236}">
                <a16:creationId xmlns:a16="http://schemas.microsoft.com/office/drawing/2014/main" id="{EC489020-C97D-CE8A-4676-B10CB77EC7EC}"/>
              </a:ext>
            </a:extLst>
          </p:cNvPr>
          <p:cNvPicPr>
            <a:picLocks noChangeAspect="1"/>
          </p:cNvPicPr>
          <p:nvPr/>
        </p:nvPicPr>
        <p:blipFill>
          <a:blip r:embed="rId4"/>
          <a:stretch>
            <a:fillRect/>
          </a:stretch>
        </p:blipFill>
        <p:spPr>
          <a:xfrm>
            <a:off x="1766042" y="2715452"/>
            <a:ext cx="8974414" cy="4027834"/>
          </a:xfrm>
          <a:prstGeom prst="rect">
            <a:avLst/>
          </a:prstGeom>
        </p:spPr>
      </p:pic>
    </p:spTree>
    <p:extLst>
      <p:ext uri="{BB962C8B-B14F-4D97-AF65-F5344CB8AC3E}">
        <p14:creationId xmlns:p14="http://schemas.microsoft.com/office/powerpoint/2010/main" val="32539616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F55222-E85C-4C41-A933-72A46C785353}"/>
              </a:ext>
            </a:extLst>
          </p:cNvPr>
          <p:cNvSpPr>
            <a:spLocks noGrp="1"/>
          </p:cNvSpPr>
          <p:nvPr>
            <p:ph type="title"/>
          </p:nvPr>
        </p:nvSpPr>
        <p:spPr/>
        <p:txBody>
          <a:bodyPr/>
          <a:lstStyle/>
          <a:p>
            <a:r>
              <a:rPr lang="en-GB" dirty="0"/>
              <a:t>Friday</a:t>
            </a:r>
          </a:p>
        </p:txBody>
      </p:sp>
      <p:sp>
        <p:nvSpPr>
          <p:cNvPr id="3" name="Content Placeholder 2">
            <a:extLst>
              <a:ext uri="{FF2B5EF4-FFF2-40B4-BE49-F238E27FC236}">
                <a16:creationId xmlns:a16="http://schemas.microsoft.com/office/drawing/2014/main" id="{D248AAB5-BF30-4FC5-89F8-8B5483B64CBC}"/>
              </a:ext>
            </a:extLst>
          </p:cNvPr>
          <p:cNvSpPr>
            <a:spLocks noGrp="1"/>
          </p:cNvSpPr>
          <p:nvPr>
            <p:ph idx="1"/>
          </p:nvPr>
        </p:nvSpPr>
        <p:spPr>
          <a:xfrm>
            <a:off x="677334" y="1488613"/>
            <a:ext cx="10837332" cy="4959079"/>
          </a:xfrm>
        </p:spPr>
        <p:txBody>
          <a:bodyPr>
            <a:normAutofit lnSpcReduction="10000"/>
          </a:bodyPr>
          <a:lstStyle/>
          <a:p>
            <a:pPr marL="0" indent="0">
              <a:buNone/>
            </a:pPr>
            <a:r>
              <a:rPr lang="en-GB" sz="2400" dirty="0"/>
              <a:t>The children will complete their final two activity sessions on Friday morning </a:t>
            </a:r>
          </a:p>
          <a:p>
            <a:pPr marL="0" indent="0">
              <a:buNone/>
            </a:pPr>
            <a:endParaRPr lang="en-GB" sz="1400" dirty="0"/>
          </a:p>
          <a:p>
            <a:r>
              <a:rPr lang="en-GB" sz="2400" dirty="0"/>
              <a:t>Session 1 (9:00 – 10:30)</a:t>
            </a:r>
          </a:p>
          <a:p>
            <a:r>
              <a:rPr lang="en-GB" sz="2400" dirty="0"/>
              <a:t>Session 2 (10:40 – 12:10) </a:t>
            </a:r>
          </a:p>
          <a:p>
            <a:endParaRPr lang="en-GB" sz="1600" dirty="0"/>
          </a:p>
          <a:p>
            <a:pPr marL="0" indent="0">
              <a:buNone/>
            </a:pPr>
            <a:r>
              <a:rPr lang="en-GB" sz="2400" dirty="0"/>
              <a:t>The children will be eat lunch at PGL before we depart. </a:t>
            </a:r>
          </a:p>
          <a:p>
            <a:pPr marL="0" indent="0">
              <a:buNone/>
            </a:pPr>
            <a:endParaRPr lang="en-GB" sz="1600" dirty="0"/>
          </a:p>
          <a:p>
            <a:pPr marL="0" indent="0">
              <a:buNone/>
            </a:pPr>
            <a:r>
              <a:rPr lang="en-GB" sz="2400" dirty="0"/>
              <a:t>Depart Caythorpe at </a:t>
            </a:r>
            <a:r>
              <a:rPr lang="en-GB" sz="2400" b="1" dirty="0"/>
              <a:t>approximately 14:00. </a:t>
            </a:r>
          </a:p>
          <a:p>
            <a:pPr marL="0" indent="0">
              <a:buNone/>
            </a:pPr>
            <a:r>
              <a:rPr lang="en-GB" sz="2400" dirty="0"/>
              <a:t>Arrive back at school at approximately 16:20.  </a:t>
            </a:r>
            <a:r>
              <a:rPr lang="en-GB" sz="2400" b="1" dirty="0"/>
              <a:t>Please do not park outside the school as there will be a coach needing to park up and the children need to be able to disembark safely. If someone other than a parent is collecting please let Mrs Brodie-Shaw know. </a:t>
            </a:r>
            <a:endParaRPr lang="en-GB" sz="2400" dirty="0"/>
          </a:p>
        </p:txBody>
      </p:sp>
    </p:spTree>
    <p:extLst>
      <p:ext uri="{BB962C8B-B14F-4D97-AF65-F5344CB8AC3E}">
        <p14:creationId xmlns:p14="http://schemas.microsoft.com/office/powerpoint/2010/main" val="28088601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248400" y="3769360"/>
            <a:ext cx="5516880" cy="2763520"/>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itle 9"/>
          <p:cNvSpPr>
            <a:spLocks noGrp="1"/>
          </p:cNvSpPr>
          <p:nvPr>
            <p:ph type="title"/>
          </p:nvPr>
        </p:nvSpPr>
        <p:spPr>
          <a:xfrm>
            <a:off x="352214" y="619760"/>
            <a:ext cx="9442026" cy="1320800"/>
          </a:xfrm>
        </p:spPr>
        <p:txBody>
          <a:bodyPr/>
          <a:lstStyle/>
          <a:p>
            <a:r>
              <a:rPr lang="en-GB" dirty="0"/>
              <a:t>What to bring:  </a:t>
            </a:r>
          </a:p>
        </p:txBody>
      </p:sp>
      <p:sp>
        <p:nvSpPr>
          <p:cNvPr id="2" name="Rectangle 1"/>
          <p:cNvSpPr/>
          <p:nvPr/>
        </p:nvSpPr>
        <p:spPr>
          <a:xfrm>
            <a:off x="243840" y="1369816"/>
            <a:ext cx="11226800" cy="3190361"/>
          </a:xfrm>
          <a:prstGeom prst="rect">
            <a:avLst/>
          </a:prstGeom>
        </p:spPr>
        <p:txBody>
          <a:bodyPr wrap="square">
            <a:spAutoFit/>
          </a:bodyPr>
          <a:lstStyle/>
          <a:p>
            <a:pPr>
              <a:lnSpc>
                <a:spcPct val="115000"/>
              </a:lnSpc>
              <a:spcAft>
                <a:spcPts val="0"/>
              </a:spcAft>
            </a:pPr>
            <a:r>
              <a:rPr lang="en-GB" sz="2000" dirty="0">
                <a:latin typeface="Calibri" panose="020F0502020204030204" pitchFamily="34" charset="0"/>
                <a:ea typeface="Calibri" panose="020F0502020204030204" pitchFamily="34" charset="0"/>
                <a:cs typeface="Times New Roman" panose="02020603050405020304" pitchFamily="18" charset="0"/>
              </a:rPr>
              <a:t> </a:t>
            </a:r>
            <a:endParaRPr lang="en-GB" sz="2000" dirty="0">
              <a:latin typeface="Tahoma" panose="020B0604030504040204" pitchFamily="34" charset="0"/>
              <a:ea typeface="Times New Roman" panose="02020603050405020304" pitchFamily="18" charset="0"/>
              <a:cs typeface="Times New Roman" panose="02020603050405020304" pitchFamily="18" charset="0"/>
            </a:endParaRPr>
          </a:p>
          <a:p>
            <a:pPr marL="342900" lvl="0" indent="-342900">
              <a:lnSpc>
                <a:spcPct val="115000"/>
              </a:lnSpc>
              <a:spcAft>
                <a:spcPts val="1000"/>
              </a:spcAft>
              <a:buFont typeface="Symbol" panose="05050102010706020507" pitchFamily="18" charset="2"/>
              <a:buChar char=""/>
            </a:pPr>
            <a:r>
              <a:rPr lang="en-GB" sz="2000" dirty="0">
                <a:solidFill>
                  <a:srgbClr val="FF0000"/>
                </a:solidFill>
                <a:latin typeface="Calibri" panose="020F0502020204030204" pitchFamily="34" charset="0"/>
                <a:ea typeface="Calibri" panose="020F0502020204030204" pitchFamily="34" charset="0"/>
                <a:cs typeface="Times New Roman" panose="02020603050405020304" pitchFamily="18" charset="0"/>
              </a:rPr>
              <a:t>Freshly laundered</a:t>
            </a:r>
            <a:r>
              <a:rPr lang="en-GB" sz="2000" dirty="0">
                <a:latin typeface="Calibri" panose="020F0502020204030204" pitchFamily="34" charset="0"/>
                <a:ea typeface="Calibri" panose="020F0502020204030204" pitchFamily="34" charset="0"/>
                <a:cs typeface="Times New Roman" panose="02020603050405020304" pitchFamily="18" charset="0"/>
              </a:rPr>
              <a:t> </a:t>
            </a:r>
            <a:r>
              <a:rPr lang="en-GB" sz="2000" dirty="0">
                <a:solidFill>
                  <a:srgbClr val="FF0000"/>
                </a:solidFill>
                <a:latin typeface="Calibri" panose="020F0502020204030204" pitchFamily="34" charset="0"/>
                <a:ea typeface="Calibri" panose="020F0502020204030204" pitchFamily="34" charset="0"/>
                <a:cs typeface="Times New Roman" panose="02020603050405020304" pitchFamily="18" charset="0"/>
              </a:rPr>
              <a:t>Sleeping Bag &amp; Pillow with Pillowcase</a:t>
            </a:r>
            <a:endParaRPr lang="en-GB" sz="2000" dirty="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Symbol" panose="05050102010706020507" pitchFamily="18" charset="2"/>
              <a:buChar char=""/>
            </a:pPr>
            <a:r>
              <a:rPr lang="en-GB" sz="2000" dirty="0">
                <a:latin typeface="Calibri" panose="020F0502020204030204" pitchFamily="34" charset="0"/>
                <a:ea typeface="Calibri" panose="020F0502020204030204" pitchFamily="34" charset="0"/>
                <a:cs typeface="Times New Roman" panose="02020603050405020304" pitchFamily="18" charset="0"/>
              </a:rPr>
              <a:t>A reusable drink bottle </a:t>
            </a:r>
          </a:p>
          <a:p>
            <a:pPr marL="342900" lvl="0" indent="-342900">
              <a:lnSpc>
                <a:spcPct val="115000"/>
              </a:lnSpc>
              <a:spcAft>
                <a:spcPts val="1000"/>
              </a:spcAft>
              <a:buFont typeface="Symbol" panose="05050102010706020507" pitchFamily="18" charset="2"/>
              <a:buChar char=""/>
            </a:pPr>
            <a:r>
              <a:rPr lang="en-GB" sz="2000" dirty="0">
                <a:latin typeface="Calibri" panose="020F0502020204030204" pitchFamily="34" charset="0"/>
                <a:ea typeface="Calibri" panose="020F0502020204030204" pitchFamily="34" charset="0"/>
                <a:cs typeface="Times New Roman" panose="02020603050405020304" pitchFamily="18" charset="0"/>
              </a:rPr>
              <a:t>Toiletries </a:t>
            </a:r>
            <a:r>
              <a:rPr lang="en-GB" sz="2000" dirty="0" err="1">
                <a:latin typeface="Calibri" panose="020F0502020204030204" pitchFamily="34" charset="0"/>
                <a:ea typeface="Calibri" panose="020F0502020204030204" pitchFamily="34" charset="0"/>
                <a:cs typeface="Times New Roman" panose="02020603050405020304" pitchFamily="18" charset="0"/>
              </a:rPr>
              <a:t>etc</a:t>
            </a:r>
            <a:r>
              <a:rPr lang="en-GB" sz="2000" dirty="0">
                <a:latin typeface="Calibri" panose="020F0502020204030204" pitchFamily="34" charset="0"/>
                <a:ea typeface="Calibri" panose="020F0502020204030204" pitchFamily="34" charset="0"/>
                <a:cs typeface="Times New Roman" panose="02020603050405020304" pitchFamily="18" charset="0"/>
              </a:rPr>
              <a:t> (please note deodorants must be roll-on, no aerosols)</a:t>
            </a:r>
            <a:endParaRPr lang="en-GB" sz="2000" dirty="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Symbol" panose="05050102010706020507" pitchFamily="18" charset="2"/>
              <a:buChar char=""/>
            </a:pPr>
            <a:r>
              <a:rPr lang="en-GB" sz="2000" dirty="0">
                <a:latin typeface="Calibri" panose="020F0502020204030204" pitchFamily="34" charset="0"/>
                <a:ea typeface="Calibri" panose="020F0502020204030204" pitchFamily="34" charset="0"/>
                <a:cs typeface="Times New Roman" panose="02020603050405020304" pitchFamily="18" charset="0"/>
              </a:rPr>
              <a:t>Waterproof clothing </a:t>
            </a:r>
          </a:p>
          <a:p>
            <a:pPr marL="342900" lvl="0" indent="-342900">
              <a:lnSpc>
                <a:spcPct val="115000"/>
              </a:lnSpc>
              <a:spcAft>
                <a:spcPts val="1000"/>
              </a:spcAft>
              <a:buFont typeface="Symbol" panose="05050102010706020507" pitchFamily="18" charset="2"/>
              <a:buChar char=""/>
            </a:pPr>
            <a:r>
              <a:rPr lang="en-GB" sz="2000" dirty="0">
                <a:latin typeface="Calibri" panose="020F0502020204030204" pitchFamily="34" charset="0"/>
                <a:ea typeface="Calibri" panose="020F0502020204030204" pitchFamily="34" charset="0"/>
                <a:cs typeface="Times New Roman" panose="02020603050405020304" pitchFamily="18" charset="0"/>
              </a:rPr>
              <a:t>Large plastic bag for dirty clothes</a:t>
            </a:r>
            <a:endParaRPr lang="en-GB" sz="2000" dirty="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Symbol" panose="05050102010706020507" pitchFamily="18" charset="2"/>
              <a:buChar char=""/>
            </a:pPr>
            <a:r>
              <a:rPr lang="en-GB" sz="2000" dirty="0">
                <a:latin typeface="Calibri" panose="020F0502020204030204" pitchFamily="34" charset="0"/>
                <a:ea typeface="Calibri" panose="020F0502020204030204" pitchFamily="34" charset="0"/>
                <a:cs typeface="Times New Roman" panose="02020603050405020304" pitchFamily="18" charset="0"/>
              </a:rPr>
              <a:t>Bath towels</a:t>
            </a:r>
            <a:r>
              <a:rPr lang="en-GB" sz="1100" cap="small" dirty="0">
                <a:latin typeface="Univers"/>
                <a:ea typeface="Times New Roman" panose="02020603050405020304" pitchFamily="18" charset="0"/>
                <a:cs typeface="Times New Roman" panose="02020603050405020304" pitchFamily="18" charset="0"/>
              </a:rPr>
              <a:t> </a:t>
            </a:r>
            <a:endParaRPr lang="en-GB" sz="1400" dirty="0">
              <a:effectLst/>
              <a:latin typeface="Tahoma" panose="020B0604030504040204" pitchFamily="34" charset="0"/>
              <a:ea typeface="Times New Roman" panose="02020603050405020304" pitchFamily="18" charset="0"/>
              <a:cs typeface="Times New Roman" panose="02020603050405020304" pitchFamily="18" charset="0"/>
            </a:endParaRPr>
          </a:p>
        </p:txBody>
      </p:sp>
      <p:sp>
        <p:nvSpPr>
          <p:cNvPr id="3" name="Rectangle 2"/>
          <p:cNvSpPr/>
          <p:nvPr/>
        </p:nvSpPr>
        <p:spPr>
          <a:xfrm>
            <a:off x="6248400" y="3769360"/>
            <a:ext cx="5730240" cy="2431691"/>
          </a:xfrm>
          <a:prstGeom prst="rect">
            <a:avLst/>
          </a:prstGeom>
        </p:spPr>
        <p:txBody>
          <a:bodyPr wrap="square">
            <a:spAutoFit/>
          </a:bodyPr>
          <a:lstStyle/>
          <a:p>
            <a:pPr marL="228600">
              <a:lnSpc>
                <a:spcPct val="115000"/>
              </a:lnSpc>
              <a:spcAft>
                <a:spcPts val="0"/>
              </a:spcAft>
            </a:pPr>
            <a:r>
              <a:rPr lang="en-GB" dirty="0">
                <a:latin typeface="Calibri" panose="020F0502020204030204" pitchFamily="34" charset="0"/>
                <a:ea typeface="Calibri" panose="020F0502020204030204" pitchFamily="34" charset="0"/>
                <a:cs typeface="Times New Roman" panose="02020603050405020304" pitchFamily="18" charset="0"/>
              </a:rPr>
              <a:t> </a:t>
            </a:r>
            <a:endParaRPr lang="en-GB" dirty="0">
              <a:latin typeface="Tahoma" panose="020B0604030504040204" pitchFamily="34" charset="0"/>
              <a:ea typeface="Times New Roman" panose="02020603050405020304" pitchFamily="18" charset="0"/>
              <a:cs typeface="Times New Roman" panose="02020603050405020304" pitchFamily="18" charset="0"/>
            </a:endParaRPr>
          </a:p>
          <a:p>
            <a:pPr>
              <a:lnSpc>
                <a:spcPct val="115000"/>
              </a:lnSpc>
              <a:spcAft>
                <a:spcPts val="0"/>
              </a:spcAft>
            </a:pPr>
            <a:r>
              <a:rPr lang="en-GB" dirty="0">
                <a:latin typeface="Calibri" panose="020F0502020204030204" pitchFamily="34" charset="0"/>
                <a:ea typeface="Calibri" panose="020F0502020204030204" pitchFamily="34" charset="0"/>
                <a:cs typeface="Times New Roman" panose="02020603050405020304" pitchFamily="18" charset="0"/>
              </a:rPr>
              <a:t>Useful notes:</a:t>
            </a:r>
            <a:endParaRPr lang="en-GB" dirty="0">
              <a:latin typeface="Tahoma" panose="020B0604030504040204" pitchFamily="34" charset="0"/>
              <a:ea typeface="Times New Roman" panose="02020603050405020304" pitchFamily="18"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No jewellery (including piercings), except for stud earrings</a:t>
            </a:r>
            <a:endParaRPr lang="en-GB" dirty="0">
              <a:latin typeface="Tahoma" panose="020B060403050404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Symbol" panose="05050102010706020507" pitchFamily="18" charset="2"/>
              <a:buChar char=""/>
            </a:pPr>
            <a:endParaRPr lang="en-GB" dirty="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Please name all clothing</a:t>
            </a:r>
            <a:endParaRPr lang="en-GB" dirty="0">
              <a:ea typeface="Calibri" panose="020F0502020204030204" pitchFamily="34" charset="0"/>
              <a:cs typeface="Times New Roman" panose="02020603050405020304" pitchFamily="18" charset="0"/>
            </a:endParaRPr>
          </a:p>
          <a:p>
            <a:pPr marL="342900" indent="-342900">
              <a:lnSpc>
                <a:spcPct val="115000"/>
              </a:lnSpc>
              <a:spcAft>
                <a:spcPts val="100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Denim jeans are not ideal for outdoor use</a:t>
            </a:r>
          </a:p>
        </p:txBody>
      </p:sp>
    </p:spTree>
    <p:extLst>
      <p:ext uri="{BB962C8B-B14F-4D97-AF65-F5344CB8AC3E}">
        <p14:creationId xmlns:p14="http://schemas.microsoft.com/office/powerpoint/2010/main" val="16717713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1DEA8D-363B-4E21-B4CB-28AA509B6F58}"/>
              </a:ext>
            </a:extLst>
          </p:cNvPr>
          <p:cNvSpPr>
            <a:spLocks noGrp="1"/>
          </p:cNvSpPr>
          <p:nvPr>
            <p:ph type="title"/>
          </p:nvPr>
        </p:nvSpPr>
        <p:spPr/>
        <p:txBody>
          <a:bodyPr/>
          <a:lstStyle/>
          <a:p>
            <a:r>
              <a:rPr lang="en-GB" dirty="0"/>
              <a:t>Mobile phones</a:t>
            </a:r>
          </a:p>
        </p:txBody>
      </p:sp>
      <p:sp>
        <p:nvSpPr>
          <p:cNvPr id="3" name="Content Placeholder 2">
            <a:extLst>
              <a:ext uri="{FF2B5EF4-FFF2-40B4-BE49-F238E27FC236}">
                <a16:creationId xmlns:a16="http://schemas.microsoft.com/office/drawing/2014/main" id="{51B87215-B91E-41BC-A727-D36C205D81F7}"/>
              </a:ext>
            </a:extLst>
          </p:cNvPr>
          <p:cNvSpPr>
            <a:spLocks noGrp="1"/>
          </p:cNvSpPr>
          <p:nvPr>
            <p:ph idx="1"/>
          </p:nvPr>
        </p:nvSpPr>
        <p:spPr>
          <a:xfrm>
            <a:off x="677334" y="1488613"/>
            <a:ext cx="8596668" cy="3880773"/>
          </a:xfrm>
        </p:spPr>
        <p:txBody>
          <a:bodyPr>
            <a:normAutofit/>
          </a:bodyPr>
          <a:lstStyle/>
          <a:p>
            <a:pPr marL="0" indent="0">
              <a:buNone/>
            </a:pPr>
            <a:r>
              <a:rPr lang="en-GB" sz="3200" dirty="0"/>
              <a:t>Children will not be allowed to take mobile phones to the residential. From experience, we have found that mobile phones have been an inconvenience and can get in the way of the fun they will have. </a:t>
            </a:r>
          </a:p>
          <a:p>
            <a:pPr marL="0" indent="0">
              <a:buNone/>
            </a:pPr>
            <a:endParaRPr lang="en-GB" sz="3200" dirty="0"/>
          </a:p>
          <a:p>
            <a:pPr marL="0" indent="0">
              <a:buNone/>
            </a:pPr>
            <a:endParaRPr lang="en-GB" sz="3200" dirty="0"/>
          </a:p>
          <a:p>
            <a:pPr marL="0" indent="0">
              <a:buNone/>
            </a:pPr>
            <a:endParaRPr lang="en-GB" sz="3200" dirty="0"/>
          </a:p>
        </p:txBody>
      </p:sp>
      <p:pic>
        <p:nvPicPr>
          <p:cNvPr id="4" name="Picture 3">
            <a:extLst>
              <a:ext uri="{FF2B5EF4-FFF2-40B4-BE49-F238E27FC236}">
                <a16:creationId xmlns:a16="http://schemas.microsoft.com/office/drawing/2014/main" id="{C9507588-2D22-4BCB-A153-BB0482A90089}"/>
              </a:ext>
            </a:extLst>
          </p:cNvPr>
          <p:cNvPicPr>
            <a:picLocks noChangeAspect="1"/>
          </p:cNvPicPr>
          <p:nvPr/>
        </p:nvPicPr>
        <p:blipFill>
          <a:blip r:embed="rId2"/>
          <a:stretch>
            <a:fillRect/>
          </a:stretch>
        </p:blipFill>
        <p:spPr>
          <a:xfrm>
            <a:off x="7647516" y="3787712"/>
            <a:ext cx="3606638" cy="2460687"/>
          </a:xfrm>
          <a:prstGeom prst="rect">
            <a:avLst/>
          </a:prstGeom>
        </p:spPr>
      </p:pic>
    </p:spTree>
    <p:extLst>
      <p:ext uri="{BB962C8B-B14F-4D97-AF65-F5344CB8AC3E}">
        <p14:creationId xmlns:p14="http://schemas.microsoft.com/office/powerpoint/2010/main" val="744730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A01A9D-0B8C-4212-BA1D-DB17451A2B26}"/>
              </a:ext>
            </a:extLst>
          </p:cNvPr>
          <p:cNvSpPr>
            <a:spLocks noGrp="1"/>
          </p:cNvSpPr>
          <p:nvPr>
            <p:ph type="title"/>
          </p:nvPr>
        </p:nvSpPr>
        <p:spPr>
          <a:xfrm>
            <a:off x="677334" y="167813"/>
            <a:ext cx="8596668" cy="1320800"/>
          </a:xfrm>
        </p:spPr>
        <p:txBody>
          <a:bodyPr/>
          <a:lstStyle/>
          <a:p>
            <a:r>
              <a:rPr lang="en-GB" dirty="0"/>
              <a:t>Evenings at Caythorpe  </a:t>
            </a:r>
          </a:p>
        </p:txBody>
      </p:sp>
      <p:sp>
        <p:nvSpPr>
          <p:cNvPr id="3" name="Content Placeholder 2">
            <a:extLst>
              <a:ext uri="{FF2B5EF4-FFF2-40B4-BE49-F238E27FC236}">
                <a16:creationId xmlns:a16="http://schemas.microsoft.com/office/drawing/2014/main" id="{D65F769F-695B-4929-945B-274D9A9E1368}"/>
              </a:ext>
            </a:extLst>
          </p:cNvPr>
          <p:cNvSpPr>
            <a:spLocks noGrp="1"/>
          </p:cNvSpPr>
          <p:nvPr>
            <p:ph idx="1"/>
          </p:nvPr>
        </p:nvSpPr>
        <p:spPr>
          <a:xfrm>
            <a:off x="289819" y="1117877"/>
            <a:ext cx="9371698" cy="3880773"/>
          </a:xfrm>
        </p:spPr>
        <p:txBody>
          <a:bodyPr>
            <a:normAutofit/>
          </a:bodyPr>
          <a:lstStyle/>
          <a:p>
            <a:pPr marL="0" indent="0">
              <a:buNone/>
            </a:pPr>
            <a:r>
              <a:rPr lang="en-GB" sz="2400" dirty="0"/>
              <a:t>Evening activities will take place each evening from 19:30 – 20:30 </a:t>
            </a:r>
          </a:p>
          <a:p>
            <a:pPr marL="0" indent="0">
              <a:buNone/>
            </a:pPr>
            <a:endParaRPr lang="en-GB" sz="2400" dirty="0"/>
          </a:p>
          <a:p>
            <a:pPr marL="0" indent="0">
              <a:buNone/>
            </a:pPr>
            <a:endParaRPr lang="en-GB" sz="2400" dirty="0"/>
          </a:p>
          <a:p>
            <a:pPr marL="0" indent="0">
              <a:buNone/>
            </a:pPr>
            <a:endParaRPr lang="en-GB" sz="2400" dirty="0"/>
          </a:p>
        </p:txBody>
      </p:sp>
      <p:sp>
        <p:nvSpPr>
          <p:cNvPr id="5" name="TextBox 4">
            <a:extLst>
              <a:ext uri="{FF2B5EF4-FFF2-40B4-BE49-F238E27FC236}">
                <a16:creationId xmlns:a16="http://schemas.microsoft.com/office/drawing/2014/main" id="{A49A98E9-D7D1-479E-BFE5-DCF62437CFA1}"/>
              </a:ext>
            </a:extLst>
          </p:cNvPr>
          <p:cNvSpPr txBox="1"/>
          <p:nvPr/>
        </p:nvSpPr>
        <p:spPr>
          <a:xfrm>
            <a:off x="677334" y="3429000"/>
            <a:ext cx="9887020" cy="707886"/>
          </a:xfrm>
          <a:prstGeom prst="rect">
            <a:avLst/>
          </a:prstGeom>
          <a:noFill/>
        </p:spPr>
        <p:txBody>
          <a:bodyPr wrap="square" rtlCol="0">
            <a:spAutoFit/>
          </a:bodyPr>
          <a:lstStyle/>
          <a:p>
            <a:r>
              <a:rPr lang="en-GB" sz="2000" dirty="0"/>
              <a:t>The children will be in bed at approximately 21:30. The site will be locked and there are night staff also on patrol. </a:t>
            </a:r>
          </a:p>
        </p:txBody>
      </p:sp>
      <p:pic>
        <p:nvPicPr>
          <p:cNvPr id="6" name="Picture 5">
            <a:extLst>
              <a:ext uri="{FF2B5EF4-FFF2-40B4-BE49-F238E27FC236}">
                <a16:creationId xmlns:a16="http://schemas.microsoft.com/office/drawing/2014/main" id="{F011E2B4-3B59-443E-91E2-02076EB20481}"/>
              </a:ext>
            </a:extLst>
          </p:cNvPr>
          <p:cNvPicPr>
            <a:picLocks noChangeAspect="1"/>
          </p:cNvPicPr>
          <p:nvPr/>
        </p:nvPicPr>
        <p:blipFill>
          <a:blip r:embed="rId2"/>
          <a:stretch>
            <a:fillRect/>
          </a:stretch>
        </p:blipFill>
        <p:spPr>
          <a:xfrm>
            <a:off x="8498971" y="4444663"/>
            <a:ext cx="1550061" cy="2013948"/>
          </a:xfrm>
          <a:prstGeom prst="rect">
            <a:avLst/>
          </a:prstGeom>
        </p:spPr>
      </p:pic>
      <p:pic>
        <p:nvPicPr>
          <p:cNvPr id="8" name="Picture 7">
            <a:extLst>
              <a:ext uri="{FF2B5EF4-FFF2-40B4-BE49-F238E27FC236}">
                <a16:creationId xmlns:a16="http://schemas.microsoft.com/office/drawing/2014/main" id="{09603707-9E01-7EE6-1CFF-180012162C63}"/>
              </a:ext>
            </a:extLst>
          </p:cNvPr>
          <p:cNvPicPr>
            <a:picLocks noChangeAspect="1"/>
          </p:cNvPicPr>
          <p:nvPr/>
        </p:nvPicPr>
        <p:blipFill>
          <a:blip r:embed="rId3"/>
          <a:stretch>
            <a:fillRect/>
          </a:stretch>
        </p:blipFill>
        <p:spPr>
          <a:xfrm>
            <a:off x="2118797" y="1726595"/>
            <a:ext cx="2585406" cy="1424164"/>
          </a:xfrm>
          <a:prstGeom prst="rect">
            <a:avLst/>
          </a:prstGeom>
        </p:spPr>
      </p:pic>
    </p:spTree>
    <p:extLst>
      <p:ext uri="{BB962C8B-B14F-4D97-AF65-F5344CB8AC3E}">
        <p14:creationId xmlns:p14="http://schemas.microsoft.com/office/powerpoint/2010/main" val="37454913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A01A9D-0B8C-4212-BA1D-DB17451A2B26}"/>
              </a:ext>
            </a:extLst>
          </p:cNvPr>
          <p:cNvSpPr>
            <a:spLocks noGrp="1"/>
          </p:cNvSpPr>
          <p:nvPr>
            <p:ph type="title"/>
          </p:nvPr>
        </p:nvSpPr>
        <p:spPr>
          <a:xfrm>
            <a:off x="873277" y="274429"/>
            <a:ext cx="8596668" cy="1320800"/>
          </a:xfrm>
        </p:spPr>
        <p:txBody>
          <a:bodyPr/>
          <a:lstStyle/>
          <a:p>
            <a:r>
              <a:rPr lang="en-GB" dirty="0"/>
              <a:t>Dormitories </a:t>
            </a:r>
          </a:p>
        </p:txBody>
      </p:sp>
      <p:sp>
        <p:nvSpPr>
          <p:cNvPr id="3" name="Content Placeholder 2">
            <a:extLst>
              <a:ext uri="{FF2B5EF4-FFF2-40B4-BE49-F238E27FC236}">
                <a16:creationId xmlns:a16="http://schemas.microsoft.com/office/drawing/2014/main" id="{D65F769F-695B-4929-945B-274D9A9E1368}"/>
              </a:ext>
            </a:extLst>
          </p:cNvPr>
          <p:cNvSpPr>
            <a:spLocks noGrp="1"/>
          </p:cNvSpPr>
          <p:nvPr>
            <p:ph idx="1"/>
          </p:nvPr>
        </p:nvSpPr>
        <p:spPr>
          <a:xfrm>
            <a:off x="677334" y="1087397"/>
            <a:ext cx="8596668" cy="3880773"/>
          </a:xfrm>
        </p:spPr>
        <p:txBody>
          <a:bodyPr>
            <a:normAutofit/>
          </a:bodyPr>
          <a:lstStyle/>
          <a:p>
            <a:pPr marL="0" indent="0">
              <a:buNone/>
            </a:pPr>
            <a:endParaRPr lang="en-GB" sz="2400" dirty="0"/>
          </a:p>
          <a:p>
            <a:pPr marL="0" indent="0">
              <a:buNone/>
            </a:pPr>
            <a:endParaRPr lang="en-GB" sz="2400" dirty="0"/>
          </a:p>
          <a:p>
            <a:pPr marL="0" indent="0">
              <a:buNone/>
            </a:pPr>
            <a:endParaRPr lang="en-GB" sz="2400" dirty="0"/>
          </a:p>
        </p:txBody>
      </p:sp>
      <p:sp>
        <p:nvSpPr>
          <p:cNvPr id="5" name="TextBox 4">
            <a:extLst>
              <a:ext uri="{FF2B5EF4-FFF2-40B4-BE49-F238E27FC236}">
                <a16:creationId xmlns:a16="http://schemas.microsoft.com/office/drawing/2014/main" id="{A49A98E9-D7D1-479E-BFE5-DCF62437CFA1}"/>
              </a:ext>
            </a:extLst>
          </p:cNvPr>
          <p:cNvSpPr txBox="1"/>
          <p:nvPr/>
        </p:nvSpPr>
        <p:spPr>
          <a:xfrm>
            <a:off x="780488" y="1392534"/>
            <a:ext cx="5983870" cy="3477875"/>
          </a:xfrm>
          <a:prstGeom prst="rect">
            <a:avLst/>
          </a:prstGeom>
          <a:noFill/>
        </p:spPr>
        <p:txBody>
          <a:bodyPr wrap="square" rtlCol="0">
            <a:spAutoFit/>
          </a:bodyPr>
          <a:lstStyle/>
          <a:p>
            <a:r>
              <a:rPr lang="en-GB" sz="2000" dirty="0"/>
              <a:t>The rooms are in groups of 4 or groups of 6. Each bedroom has an ensuite, including a toilet and a shower. We are spread over two floors. </a:t>
            </a:r>
          </a:p>
          <a:p>
            <a:endParaRPr lang="en-GB" sz="2000" dirty="0"/>
          </a:p>
          <a:p>
            <a:r>
              <a:rPr lang="en-GB" sz="2000" dirty="0"/>
              <a:t>Your children have all chosen 5 friends they would like to share with - we will try to accommodate the children’s preferences but we can only promise them at least one friend.</a:t>
            </a:r>
          </a:p>
          <a:p>
            <a:endParaRPr lang="en-GB" sz="2000" dirty="0"/>
          </a:p>
          <a:p>
            <a:r>
              <a:rPr lang="en-GB" sz="2000" dirty="0"/>
              <a:t>They will find out who they are with when we arrive. </a:t>
            </a:r>
          </a:p>
        </p:txBody>
      </p:sp>
      <p:pic>
        <p:nvPicPr>
          <p:cNvPr id="7" name="Picture 6">
            <a:extLst>
              <a:ext uri="{FF2B5EF4-FFF2-40B4-BE49-F238E27FC236}">
                <a16:creationId xmlns:a16="http://schemas.microsoft.com/office/drawing/2014/main" id="{08D2950F-DCBD-C9ED-BC6D-61D2DCBE51D5}"/>
              </a:ext>
            </a:extLst>
          </p:cNvPr>
          <p:cNvPicPr>
            <a:picLocks noChangeAspect="1"/>
          </p:cNvPicPr>
          <p:nvPr/>
        </p:nvPicPr>
        <p:blipFill>
          <a:blip r:embed="rId2"/>
          <a:stretch>
            <a:fillRect/>
          </a:stretch>
        </p:blipFill>
        <p:spPr>
          <a:xfrm>
            <a:off x="6611299" y="2252461"/>
            <a:ext cx="5325406" cy="3911092"/>
          </a:xfrm>
          <a:prstGeom prst="rect">
            <a:avLst/>
          </a:prstGeom>
        </p:spPr>
      </p:pic>
    </p:spTree>
    <p:extLst>
      <p:ext uri="{BB962C8B-B14F-4D97-AF65-F5344CB8AC3E}">
        <p14:creationId xmlns:p14="http://schemas.microsoft.com/office/powerpoint/2010/main" val="9836755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DF0AB8-54FE-5214-2EC3-EC0721CEC6FA}"/>
              </a:ext>
            </a:extLst>
          </p:cNvPr>
          <p:cNvSpPr>
            <a:spLocks noGrp="1"/>
          </p:cNvSpPr>
          <p:nvPr>
            <p:ph type="title"/>
          </p:nvPr>
        </p:nvSpPr>
        <p:spPr/>
        <p:txBody>
          <a:bodyPr/>
          <a:lstStyle/>
          <a:p>
            <a:r>
              <a:rPr lang="en-GB" dirty="0"/>
              <a:t>Mealtimes</a:t>
            </a:r>
          </a:p>
        </p:txBody>
      </p:sp>
      <p:pic>
        <p:nvPicPr>
          <p:cNvPr id="9" name="Picture 8">
            <a:extLst>
              <a:ext uri="{FF2B5EF4-FFF2-40B4-BE49-F238E27FC236}">
                <a16:creationId xmlns:a16="http://schemas.microsoft.com/office/drawing/2014/main" id="{B9417EF9-E8A7-B380-6F89-0F51E44C076C}"/>
              </a:ext>
            </a:extLst>
          </p:cNvPr>
          <p:cNvPicPr>
            <a:picLocks noChangeAspect="1"/>
          </p:cNvPicPr>
          <p:nvPr/>
        </p:nvPicPr>
        <p:blipFill>
          <a:blip r:embed="rId2"/>
          <a:stretch>
            <a:fillRect/>
          </a:stretch>
        </p:blipFill>
        <p:spPr>
          <a:xfrm>
            <a:off x="7259053" y="822961"/>
            <a:ext cx="4932947" cy="3749040"/>
          </a:xfrm>
          <a:prstGeom prst="rect">
            <a:avLst/>
          </a:prstGeom>
        </p:spPr>
      </p:pic>
      <p:pic>
        <p:nvPicPr>
          <p:cNvPr id="11" name="Picture 10">
            <a:extLst>
              <a:ext uri="{FF2B5EF4-FFF2-40B4-BE49-F238E27FC236}">
                <a16:creationId xmlns:a16="http://schemas.microsoft.com/office/drawing/2014/main" id="{98F151C3-E618-00EE-F5B3-60BC850F0DEC}"/>
              </a:ext>
            </a:extLst>
          </p:cNvPr>
          <p:cNvPicPr>
            <a:picLocks noChangeAspect="1"/>
          </p:cNvPicPr>
          <p:nvPr/>
        </p:nvPicPr>
        <p:blipFill>
          <a:blip r:embed="rId3"/>
          <a:stretch>
            <a:fillRect/>
          </a:stretch>
        </p:blipFill>
        <p:spPr>
          <a:xfrm>
            <a:off x="798685" y="1270000"/>
            <a:ext cx="4238625" cy="4991100"/>
          </a:xfrm>
          <a:prstGeom prst="rect">
            <a:avLst/>
          </a:prstGeom>
        </p:spPr>
      </p:pic>
    </p:spTree>
    <p:extLst>
      <p:ext uri="{BB962C8B-B14F-4D97-AF65-F5344CB8AC3E}">
        <p14:creationId xmlns:p14="http://schemas.microsoft.com/office/powerpoint/2010/main" val="26684060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B41FC5-8759-1F13-0218-B831EF0BE98B}"/>
            </a:ext>
          </a:extLst>
        </p:cNvPr>
        <p:cNvGrpSpPr/>
        <p:nvPr/>
      </p:nvGrpSpPr>
      <p:grpSpPr>
        <a:xfrm>
          <a:off x="0" y="0"/>
          <a:ext cx="0" cy="0"/>
          <a:chOff x="0" y="0"/>
          <a:chExt cx="0" cy="0"/>
        </a:xfrm>
      </p:grpSpPr>
      <p:pic>
        <p:nvPicPr>
          <p:cNvPr id="3075" name="9A11BEDD-6ED5-4CC6-A30B-9FED70C6CD66" descr="IMG_3254.jpg">
            <a:extLst>
              <a:ext uri="{FF2B5EF4-FFF2-40B4-BE49-F238E27FC236}">
                <a16:creationId xmlns:a16="http://schemas.microsoft.com/office/drawing/2014/main" id="{14FE7D27-D705-C395-5D84-7D57F4DA677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6636" y="0"/>
            <a:ext cx="9113520" cy="6835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95640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097D3C-CCF2-41A5-A649-20EBE6465637}"/>
              </a:ext>
            </a:extLst>
          </p:cNvPr>
          <p:cNvSpPr>
            <a:spLocks noGrp="1"/>
          </p:cNvSpPr>
          <p:nvPr>
            <p:ph type="title"/>
          </p:nvPr>
        </p:nvSpPr>
        <p:spPr>
          <a:xfrm>
            <a:off x="537959" y="167813"/>
            <a:ext cx="8596668" cy="1320800"/>
          </a:xfrm>
        </p:spPr>
        <p:txBody>
          <a:bodyPr/>
          <a:lstStyle/>
          <a:p>
            <a:r>
              <a:rPr lang="en-GB" dirty="0"/>
              <a:t>Money</a:t>
            </a:r>
          </a:p>
        </p:txBody>
      </p:sp>
      <p:sp>
        <p:nvSpPr>
          <p:cNvPr id="5" name="Content Placeholder 4">
            <a:extLst>
              <a:ext uri="{FF2B5EF4-FFF2-40B4-BE49-F238E27FC236}">
                <a16:creationId xmlns:a16="http://schemas.microsoft.com/office/drawing/2014/main" id="{58BE3CF3-12FB-6814-1E14-A579B6C55179}"/>
              </a:ext>
            </a:extLst>
          </p:cNvPr>
          <p:cNvSpPr>
            <a:spLocks noGrp="1"/>
          </p:cNvSpPr>
          <p:nvPr>
            <p:ph idx="1"/>
          </p:nvPr>
        </p:nvSpPr>
        <p:spPr>
          <a:xfrm>
            <a:off x="377083" y="1055120"/>
            <a:ext cx="4682597" cy="5162800"/>
          </a:xfrm>
        </p:spPr>
        <p:txBody>
          <a:bodyPr>
            <a:normAutofit fontScale="92500"/>
          </a:bodyPr>
          <a:lstStyle/>
          <a:p>
            <a:r>
              <a:rPr lang="en-GB" sz="2800" dirty="0"/>
              <a:t>There is a small shop on site which sell a range of souvenir items and sweets. </a:t>
            </a:r>
          </a:p>
          <a:p>
            <a:r>
              <a:rPr lang="en-GB" sz="2800" dirty="0"/>
              <a:t>If your child would like to bring some money with them, please ensure it is no more than £10 in a named, sealed envelope. This will be passed to an adult on the morning of the trip to look after until our shop visit. </a:t>
            </a:r>
          </a:p>
        </p:txBody>
      </p:sp>
      <p:pic>
        <p:nvPicPr>
          <p:cNvPr id="2050" name="3CA57E53-F28A-445D-B35A-D69D57930248" descr="IMG_3253.jpg">
            <a:extLst>
              <a:ext uri="{FF2B5EF4-FFF2-40B4-BE49-F238E27FC236}">
                <a16:creationId xmlns:a16="http://schemas.microsoft.com/office/drawing/2014/main" id="{B91B977A-ED34-3574-40BA-64FFC427DE5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37803" y="0"/>
            <a:ext cx="5237414" cy="6841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240200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B8C19D-149C-4322-84BF-9D5B641E3C7D}"/>
              </a:ext>
            </a:extLst>
          </p:cNvPr>
          <p:cNvSpPr>
            <a:spLocks noGrp="1"/>
          </p:cNvSpPr>
          <p:nvPr>
            <p:ph type="title"/>
          </p:nvPr>
        </p:nvSpPr>
        <p:spPr/>
        <p:txBody>
          <a:bodyPr/>
          <a:lstStyle/>
          <a:p>
            <a:r>
              <a:rPr lang="en-GB" dirty="0"/>
              <a:t>Medicine </a:t>
            </a:r>
          </a:p>
        </p:txBody>
      </p:sp>
      <p:sp>
        <p:nvSpPr>
          <p:cNvPr id="3" name="Content Placeholder 2">
            <a:extLst>
              <a:ext uri="{FF2B5EF4-FFF2-40B4-BE49-F238E27FC236}">
                <a16:creationId xmlns:a16="http://schemas.microsoft.com/office/drawing/2014/main" id="{CC448965-9B01-4B20-8563-FC7F4D132F6C}"/>
              </a:ext>
            </a:extLst>
          </p:cNvPr>
          <p:cNvSpPr>
            <a:spLocks noGrp="1"/>
          </p:cNvSpPr>
          <p:nvPr>
            <p:ph idx="1"/>
          </p:nvPr>
        </p:nvSpPr>
        <p:spPr>
          <a:xfrm>
            <a:off x="677334" y="1666067"/>
            <a:ext cx="10929948" cy="3880773"/>
          </a:xfrm>
          <a:solidFill>
            <a:schemeClr val="bg1"/>
          </a:solidFill>
        </p:spPr>
        <p:txBody>
          <a:bodyPr>
            <a:normAutofit lnSpcReduction="10000"/>
          </a:bodyPr>
          <a:lstStyle/>
          <a:p>
            <a:pPr marL="0" indent="0">
              <a:buNone/>
            </a:pPr>
            <a:r>
              <a:rPr lang="en-GB" sz="2400" dirty="0"/>
              <a:t>Only medicines prescribed by the doctors (with all the appropriate labels on) and travel sickness medication will be administered to your child where necessary. </a:t>
            </a:r>
          </a:p>
          <a:p>
            <a:pPr marL="0" indent="0">
              <a:buNone/>
            </a:pPr>
            <a:endParaRPr lang="en-GB" sz="2400" dirty="0"/>
          </a:p>
          <a:p>
            <a:pPr marL="0" indent="0">
              <a:buNone/>
            </a:pPr>
            <a:r>
              <a:rPr lang="en-GB" sz="2400" dirty="0"/>
              <a:t>The label must have your child's name on with the appropriate dosage. </a:t>
            </a:r>
          </a:p>
          <a:p>
            <a:pPr marL="0" indent="0">
              <a:buNone/>
            </a:pPr>
            <a:endParaRPr lang="en-GB" sz="2400" dirty="0"/>
          </a:p>
          <a:p>
            <a:pPr marL="0" indent="0">
              <a:buNone/>
            </a:pPr>
            <a:r>
              <a:rPr lang="en-GB" sz="2400" dirty="0"/>
              <a:t>An adult will be in charge of giving medicines in the morning and evenings. Inhalers </a:t>
            </a:r>
            <a:r>
              <a:rPr lang="en-GB" sz="2400"/>
              <a:t>and medicine will </a:t>
            </a:r>
            <a:r>
              <a:rPr lang="en-GB" sz="2400" dirty="0"/>
              <a:t>be looked after by your child’s group leader. Please ensure these are in date.</a:t>
            </a:r>
          </a:p>
          <a:p>
            <a:pPr marL="0" indent="0">
              <a:buNone/>
            </a:pPr>
            <a:endParaRPr lang="en-GB" dirty="0"/>
          </a:p>
        </p:txBody>
      </p:sp>
    </p:spTree>
    <p:extLst>
      <p:ext uri="{BB962C8B-B14F-4D97-AF65-F5344CB8AC3E}">
        <p14:creationId xmlns:p14="http://schemas.microsoft.com/office/powerpoint/2010/main" val="25534291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0E7F7F-70E3-4A71-872D-5784F2C372A9}"/>
              </a:ext>
            </a:extLst>
          </p:cNvPr>
          <p:cNvSpPr>
            <a:spLocks noGrp="1"/>
          </p:cNvSpPr>
          <p:nvPr>
            <p:ph type="title"/>
          </p:nvPr>
        </p:nvSpPr>
        <p:spPr>
          <a:xfrm>
            <a:off x="677333" y="348396"/>
            <a:ext cx="8596668" cy="1320800"/>
          </a:xfrm>
        </p:spPr>
        <p:txBody>
          <a:bodyPr/>
          <a:lstStyle/>
          <a:p>
            <a:r>
              <a:rPr lang="en-GB" dirty="0"/>
              <a:t>Communication whilst at BVS. </a:t>
            </a:r>
          </a:p>
        </p:txBody>
      </p:sp>
      <p:sp>
        <p:nvSpPr>
          <p:cNvPr id="3" name="Content Placeholder 2">
            <a:extLst>
              <a:ext uri="{FF2B5EF4-FFF2-40B4-BE49-F238E27FC236}">
                <a16:creationId xmlns:a16="http://schemas.microsoft.com/office/drawing/2014/main" id="{33D191DF-110F-4FB9-A043-427C988713F6}"/>
              </a:ext>
            </a:extLst>
          </p:cNvPr>
          <p:cNvSpPr>
            <a:spLocks noGrp="1"/>
          </p:cNvSpPr>
          <p:nvPr>
            <p:ph idx="1"/>
          </p:nvPr>
        </p:nvSpPr>
        <p:spPr>
          <a:xfrm>
            <a:off x="395977" y="1324490"/>
            <a:ext cx="11262623" cy="5049014"/>
          </a:xfrm>
          <a:solidFill>
            <a:schemeClr val="bg1"/>
          </a:solidFill>
        </p:spPr>
        <p:txBody>
          <a:bodyPr>
            <a:normAutofit/>
          </a:bodyPr>
          <a:lstStyle/>
          <a:p>
            <a:r>
              <a:rPr lang="en-GB" sz="2000" dirty="0"/>
              <a:t>BVS staff will be taking their own personal mobile phones and a school mobile phone to communicate with school and parents/ carers where necessary. </a:t>
            </a:r>
          </a:p>
          <a:p>
            <a:r>
              <a:rPr lang="en-GB" sz="2000" dirty="0"/>
              <a:t>Whilst away, staff will also have access to their tablets to communicate via e-mail. Mrs Brodie-Shaw will answer these in the evening. If you have any queries whilst we’re away, please e-mail </a:t>
            </a:r>
            <a:r>
              <a:rPr lang="en-GB" sz="2000" dirty="0" err="1">
                <a:hlinkClick r:id="rId2"/>
              </a:rPr>
              <a:t>sweetpeas@bvs.ilf.education</a:t>
            </a:r>
            <a:r>
              <a:rPr lang="en-GB" sz="2000" dirty="0"/>
              <a:t> </a:t>
            </a:r>
          </a:p>
          <a:p>
            <a:endParaRPr lang="en-GB" sz="2000" dirty="0"/>
          </a:p>
          <a:p>
            <a:r>
              <a:rPr lang="en-GB" sz="2000" b="1" dirty="0"/>
              <a:t>Regular updates will be shared via a secure/locked Facebook group. </a:t>
            </a:r>
          </a:p>
          <a:p>
            <a:pPr marL="0" indent="0">
              <a:buNone/>
            </a:pPr>
            <a:r>
              <a:rPr lang="en-GB" sz="2000" b="1" i="1" dirty="0"/>
              <a:t>I am currently working with our IT expert in getting this set up and will share the details with you in due course. </a:t>
            </a:r>
          </a:p>
          <a:p>
            <a:pPr marL="0" indent="0">
              <a:buNone/>
            </a:pPr>
            <a:endParaRPr lang="en-GB" sz="2000" dirty="0"/>
          </a:p>
          <a:p>
            <a:r>
              <a:rPr lang="en-GB" sz="2000" dirty="0"/>
              <a:t>Please complete the parental consent form and the photograph consent forms on the online form to indicate your preferences about sharing photographs taken during the residential if you have not already.  </a:t>
            </a:r>
          </a:p>
        </p:txBody>
      </p:sp>
    </p:spTree>
    <p:extLst>
      <p:ext uri="{BB962C8B-B14F-4D97-AF65-F5344CB8AC3E}">
        <p14:creationId xmlns:p14="http://schemas.microsoft.com/office/powerpoint/2010/main" val="37894214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140DA-D6CC-46B4-AF59-339BE56230A0}"/>
              </a:ext>
            </a:extLst>
          </p:cNvPr>
          <p:cNvSpPr>
            <a:spLocks noGrp="1"/>
          </p:cNvSpPr>
          <p:nvPr>
            <p:ph type="title"/>
          </p:nvPr>
        </p:nvSpPr>
        <p:spPr/>
        <p:txBody>
          <a:bodyPr/>
          <a:lstStyle/>
          <a:p>
            <a:r>
              <a:rPr lang="en-GB" dirty="0"/>
              <a:t>Behaviour expectations </a:t>
            </a:r>
          </a:p>
        </p:txBody>
      </p:sp>
      <p:sp>
        <p:nvSpPr>
          <p:cNvPr id="3" name="Content Placeholder 2">
            <a:extLst>
              <a:ext uri="{FF2B5EF4-FFF2-40B4-BE49-F238E27FC236}">
                <a16:creationId xmlns:a16="http://schemas.microsoft.com/office/drawing/2014/main" id="{165CC91B-A8A6-4C89-8036-145BB6B43808}"/>
              </a:ext>
            </a:extLst>
          </p:cNvPr>
          <p:cNvSpPr>
            <a:spLocks noGrp="1"/>
          </p:cNvSpPr>
          <p:nvPr>
            <p:ph idx="1"/>
          </p:nvPr>
        </p:nvSpPr>
        <p:spPr>
          <a:xfrm>
            <a:off x="677334" y="1488613"/>
            <a:ext cx="10837332" cy="3880773"/>
          </a:xfrm>
        </p:spPr>
        <p:txBody>
          <a:bodyPr/>
          <a:lstStyle/>
          <a:p>
            <a:pPr marL="0" indent="0">
              <a:buNone/>
            </a:pPr>
            <a:r>
              <a:rPr lang="en-GB" sz="2800" dirty="0"/>
              <a:t>We expect children to represent BVS to a high standard. If your child is not following the expectations set to keep themselves and others safe, you may be asked to come and collect your child.</a:t>
            </a:r>
          </a:p>
          <a:p>
            <a:endParaRPr lang="en-GB" dirty="0"/>
          </a:p>
          <a:p>
            <a:endParaRPr lang="en-GB" dirty="0"/>
          </a:p>
        </p:txBody>
      </p:sp>
      <p:pic>
        <p:nvPicPr>
          <p:cNvPr id="2050" name="Picture 2" descr="Gallery imag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1229" y="3602770"/>
            <a:ext cx="3429000" cy="2476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95419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E909EB-385F-46C3-B0E5-90C5D2A8909F}"/>
              </a:ext>
            </a:extLst>
          </p:cNvPr>
          <p:cNvSpPr>
            <a:spLocks noGrp="1"/>
          </p:cNvSpPr>
          <p:nvPr>
            <p:ph type="title"/>
          </p:nvPr>
        </p:nvSpPr>
        <p:spPr/>
        <p:txBody>
          <a:bodyPr/>
          <a:lstStyle/>
          <a:p>
            <a:r>
              <a:rPr lang="en-GB" dirty="0"/>
              <a:t>Questions </a:t>
            </a:r>
          </a:p>
        </p:txBody>
      </p:sp>
      <p:pic>
        <p:nvPicPr>
          <p:cNvPr id="4" name="Picture 3">
            <a:extLst>
              <a:ext uri="{FF2B5EF4-FFF2-40B4-BE49-F238E27FC236}">
                <a16:creationId xmlns:a16="http://schemas.microsoft.com/office/drawing/2014/main" id="{7504EB50-AC17-42E5-AF69-1E2C938BB1C7}"/>
              </a:ext>
            </a:extLst>
          </p:cNvPr>
          <p:cNvPicPr>
            <a:picLocks noChangeAspect="1"/>
          </p:cNvPicPr>
          <p:nvPr/>
        </p:nvPicPr>
        <p:blipFill rotWithShape="1">
          <a:blip r:embed="rId2"/>
          <a:srcRect l="3296" r="6686"/>
          <a:stretch/>
        </p:blipFill>
        <p:spPr>
          <a:xfrm>
            <a:off x="3446583" y="1771671"/>
            <a:ext cx="4103077" cy="4476729"/>
          </a:xfrm>
          <a:prstGeom prst="rect">
            <a:avLst/>
          </a:prstGeom>
        </p:spPr>
      </p:pic>
    </p:spTree>
    <p:extLst>
      <p:ext uri="{BB962C8B-B14F-4D97-AF65-F5344CB8AC3E}">
        <p14:creationId xmlns:p14="http://schemas.microsoft.com/office/powerpoint/2010/main" val="3653342703"/>
      </p:ext>
    </p:extLst>
  </p:cSld>
  <p:clrMapOvr>
    <a:masterClrMapping/>
  </p:clrMapOvr>
</p:sld>
</file>

<file path=ppt/theme/theme1.xml><?xml version="1.0" encoding="utf-8"?>
<a:theme xmlns:a="http://schemas.openxmlformats.org/drawingml/2006/main" name="Facet">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8bdb72a7-dea6-480a-b13a-cc5d40ca0d9b">
      <Terms xmlns="http://schemas.microsoft.com/office/infopath/2007/PartnerControls"/>
    </lcf76f155ced4ddcb4097134ff3c332f>
    <TaxCatchAll xmlns="8ceea0bc-deb7-4628-bbd0-85399c8e77af"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AF36B000F061C4BBBF18EB451C9E772" ma:contentTypeVersion="15" ma:contentTypeDescription="Create a new document." ma:contentTypeScope="" ma:versionID="e74679b022b48308b332011b65bcc850">
  <xsd:schema xmlns:xsd="http://www.w3.org/2001/XMLSchema" xmlns:xs="http://www.w3.org/2001/XMLSchema" xmlns:p="http://schemas.microsoft.com/office/2006/metadata/properties" xmlns:ns2="8bdb72a7-dea6-480a-b13a-cc5d40ca0d9b" xmlns:ns3="8ceea0bc-deb7-4628-bbd0-85399c8e77af" targetNamespace="http://schemas.microsoft.com/office/2006/metadata/properties" ma:root="true" ma:fieldsID="db8cd435ef9af3a9a6029199c8e031c5" ns2:_="" ns3:_="">
    <xsd:import namespace="8bdb72a7-dea6-480a-b13a-cc5d40ca0d9b"/>
    <xsd:import namespace="8ceea0bc-deb7-4628-bbd0-85399c8e77af"/>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element ref="ns2:MediaServiceSearchPropertie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bdb72a7-dea6-480a-b13a-cc5d40ca0d9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7e06b1ae-92e6-40fc-ac86-c681ae60f54b"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ceea0bc-deb7-4628-bbd0-85399c8e77af"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fbbb0f07-af1d-4ba2-a8b6-eded5cb6a882}" ma:internalName="TaxCatchAll" ma:showField="CatchAllData" ma:web="8ceea0bc-deb7-4628-bbd0-85399c8e77a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BD0F0F6-6EC1-4AE3-B73A-BEDF7AEB446B}">
  <ds:schemaRefs>
    <ds:schemaRef ds:uri="http://schemas.microsoft.com/sharepoint/v3/contenttype/forms"/>
  </ds:schemaRefs>
</ds:datastoreItem>
</file>

<file path=customXml/itemProps2.xml><?xml version="1.0" encoding="utf-8"?>
<ds:datastoreItem xmlns:ds="http://schemas.openxmlformats.org/officeDocument/2006/customXml" ds:itemID="{15398678-837D-4E9B-96DD-4A53F4FBC3CD}">
  <ds:schemaRefs>
    <ds:schemaRef ds:uri="http://schemas.microsoft.com/office/2006/metadata/properties"/>
    <ds:schemaRef ds:uri="http://schemas.microsoft.com/office/infopath/2007/PartnerControls"/>
    <ds:schemaRef ds:uri="8bdb72a7-dea6-480a-b13a-cc5d40ca0d9b"/>
    <ds:schemaRef ds:uri="8ceea0bc-deb7-4628-bbd0-85399c8e77af"/>
  </ds:schemaRefs>
</ds:datastoreItem>
</file>

<file path=customXml/itemProps3.xml><?xml version="1.0" encoding="utf-8"?>
<ds:datastoreItem xmlns:ds="http://schemas.openxmlformats.org/officeDocument/2006/customXml" ds:itemID="{EFD3D216-F54E-416F-BC77-3C9EF4C80E5C}"/>
</file>

<file path=docProps/app.xml><?xml version="1.0" encoding="utf-8"?>
<Properties xmlns="http://schemas.openxmlformats.org/officeDocument/2006/extended-properties" xmlns:vt="http://schemas.openxmlformats.org/officeDocument/2006/docPropsVTypes">
  <Template>Facet</Template>
  <TotalTime>6130</TotalTime>
  <Words>967</Words>
  <Application>Microsoft Office PowerPoint</Application>
  <PresentationFormat>Widescreen</PresentationFormat>
  <Paragraphs>90</Paragraphs>
  <Slides>17</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Arial</vt:lpstr>
      <vt:lpstr>Calibri</vt:lpstr>
      <vt:lpstr>Symbol</vt:lpstr>
      <vt:lpstr>Tahoma</vt:lpstr>
      <vt:lpstr>Trebuchet MS</vt:lpstr>
      <vt:lpstr>Univers</vt:lpstr>
      <vt:lpstr>Wingdings 3</vt:lpstr>
      <vt:lpstr>Facet</vt:lpstr>
      <vt:lpstr>Year 5 and Year 6 residential Wednesday 22nd – Friday 24th October 2025   Parent’s information evening </vt:lpstr>
      <vt:lpstr>Staff attending the residential</vt:lpstr>
      <vt:lpstr>Our itinerary </vt:lpstr>
      <vt:lpstr>Schedule for the week </vt:lpstr>
      <vt:lpstr>Explore the PGL website to find out more, including a 360 tour and a break down of each activity.</vt:lpstr>
      <vt:lpstr>Friday</vt:lpstr>
      <vt:lpstr>What to bring:  </vt:lpstr>
      <vt:lpstr>Mobile phones</vt:lpstr>
      <vt:lpstr>Evenings at Caythorpe  </vt:lpstr>
      <vt:lpstr>Dormitories </vt:lpstr>
      <vt:lpstr>Mealtimes</vt:lpstr>
      <vt:lpstr>PowerPoint Presentation</vt:lpstr>
      <vt:lpstr>Money</vt:lpstr>
      <vt:lpstr>Medicine </vt:lpstr>
      <vt:lpstr>Communication whilst at BVS. </vt:lpstr>
      <vt:lpstr>Behaviour expectations </vt:lpstr>
      <vt:lpstr>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Learning Objective, Success Criteria…</dc:title>
  <dc:creator>Chantelle Baldwin</dc:creator>
  <cp:lastModifiedBy>Heather Brodie-Shaw (Bradwell Village)</cp:lastModifiedBy>
  <cp:revision>238</cp:revision>
  <cp:lastPrinted>2022-10-19T16:20:32Z</cp:lastPrinted>
  <dcterms:created xsi:type="dcterms:W3CDTF">2020-07-08T08:25:51Z</dcterms:created>
  <dcterms:modified xsi:type="dcterms:W3CDTF">2025-10-08T08:42:54Z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0x010100EAF36B000F061C4BBBF18EB451C9E772</vt:lpwstr>
  </property>
  <property fmtid="{D5CDD505-2E9C-101B-9397-08002B2CF9AE}" pid="3" name="Order">
    <vt:r8>868000</vt:r8>
  </property>
  <property fmtid="{D5CDD505-2E9C-101B-9397-08002B2CF9AE}" pid="4" name="MediaServiceImageTags">
    <vt:lpwstr/>
  </property>
</Properties>
</file>